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embeddings/oleObject2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96" y="5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1800" b="0" i="0" u="none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1800" b="0" i="0" u="none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Skills</a:t>
            </a:r>
            <a:endParaRPr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8490675091743469"/>
          <c:y val="0.21812067925930023"/>
          <c:w val="0.61992079019546509"/>
          <c:h val="0.655313730239868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3"/>
            </a:solidFill>
          </c:spPr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dk1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</c:dPt>
          <c:dPt>
            <c:idx val="3"/>
            <c:invertIfNegative val="0"/>
            <c:bubble3D val="0"/>
            <c:spPr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</c:dPt>
          <c:invertIfNegative val="0"/>
          <c:cat>
            <c:strRef>
              <c:f>Sheet1!$A$2:$A$5</c:f>
              <c:strCache>
                <c:ptCount val="4"/>
                <c:pt idx="0">
                  <c:v>Python3.8</c:v>
                </c:pt>
                <c:pt idx="1">
                  <c:v>TensorFlow2.8</c:v>
                </c:pt>
                <c:pt idx="2">
                  <c:v>Sklearn1.0</c:v>
                </c:pt>
                <c:pt idx="3">
                  <c:v>Flask2.0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</c:ser>
        <c:dLbls>
          <c:delete val="0"/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981594497"/>
        <c:axId val="991031066"/>
      </c:barChart>
      <c:catAx>
        <c:axId val="981594497"/>
        <c:scaling>
          <c:orientation val="minMax"/>
        </c:scaling>
        <c:axPos val="l"/>
        <c:crossAx val="991031066"/>
        <c:delete val="0"/>
        <c:numFmt formatCode="General" sourceLinked="0"/>
        <c:majorTickMark val="out"/>
        <c:minorTickMark val="none"/>
        <c:tickLblPos val="nextTo"/>
        <c:crosses val="autoZero"/>
        <c:auto val="1"/>
        <c:lblAlgn val="ctr"/>
        <c:lblOffset val="100"/>
        <c:tickMarkSkip val="1"/>
        <c:noMultiLvlLbl val="0"/>
      </c:catAx>
      <c:valAx>
        <c:axId val="991031066"/>
        <c:scaling>
          <c:orientation val="minMax"/>
        </c:scaling>
        <c:axPos val="b"/>
        <c:crossAx val="981594497"/>
        <c:delete val="0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es val="autoZero"/>
        <c:crossBetween val="between"/>
      </c:valAx>
      <c:spPr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>
        <c:manualLayout>
          <c:xMode val="edge"/>
          <c:yMode val="edge"/>
          <c:x val="0.73323929309844971"/>
          <c:y val="0.16968752443790436"/>
          <c:w val="0.23967711627483368"/>
          <c:h val="0.37240269780158997"/>
        </c:manualLayout>
      </c:layout>
      <c:overlay val="0"/>
    </c:legend>
    <c:plotVisOnly val="0"/>
    <c:dispBlanksAs val="gap"/>
  </c:chart>
  <c:txPr>
    <a:bodyPr rot="0" vert="horz" wrap="none" lIns="0" tIns="0" rIns="0" bIns="0" anchor="ctr" anchorCtr="1"/>
    <a:p>
      <a:pPr algn="l">
        <a:defRPr sz="1200" b="0" i="0" u="none">
          <a:latin typeface="맑은 고딕"/>
          <a:ea typeface="맑은 고딕"/>
          <a:cs typeface="맑은 고딕"/>
          <a:sym typeface="맑은 고딕"/>
        </a:defRPr>
      </a:pPr>
      <a:endParaRPr/>
    </a:p>
  </c:txPr>
  <c:spPr>
    <a:ln w="9525" cap="flat" cmpd="sng" algn="ctr">
      <a:noFill/>
      <a:prstDash val="solid"/>
      <a:round/>
      <a:headEnd w="med" len="med"/>
      <a:tailEnd w="med" len="med"/>
    </a:ln>
  </c:spPr>
  <c:extLst>
    <c:ext uri="CC8EB2C9-7E31-499d-B8F2-F6CE61031016">
      <ho:hncChartStyle xmlns:ho="http://schemas.haansoft.com/office/8.0" layoutIndex="-1" colorIndex="0" styleIndex="0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9FC0E62-DB7F-4649-BD5F-A975C4565163}" type="datetime1">
              <a:rPr lang="ko-KR" altLang="en-US"/>
              <a:pPr lvl="0">
                <a:defRPr/>
              </a:pPr>
              <a:t>2022-04-19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20D4E9-608A-4E24-9F29-5E6A631040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C277D-B559-42D1-B7D0-7BBB74CA3C7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3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1301-CFFF-4018-A610-5E9D70555F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64932-A9AD-4A28-81D5-3555F826D7B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C799-DA86-4E1A-9736-943C09A068D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5BE61-C314-4E06-9BBC-2EC761D9DF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4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AD19-74C8-4B5A-B372-B7FCA5638C9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0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AA53-BF7E-43B3-8159-E1E263FF7C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1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F005-EB5D-4F15-9D42-558B46F824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6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5568-EF95-4782-B4B5-2E1D058FD1E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0CF6-6EE0-4500-B490-E6CBB43C25E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00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66B4-9EF7-49B4-819C-BE151E5327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746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FBFBE-3399-4292-A417-2B06B90AC1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https://colab.research.google.com/drive/1YgDar7JktLgLN9xlh7toQcjpYwC1udmz?usp=sharing" TargetMode="External" /><Relationship Id="rId4" Type="http://schemas.openxmlformats.org/officeDocument/2006/relationships/hyperlink" Target="https://www.notion.so/1-fafe8e79330e4043936503732d416ef2" TargetMode="External" /><Relationship Id="rId5" Type="http://schemas.openxmlformats.org/officeDocument/2006/relationships/hyperlink" Target="https://github.com/1team1768/1team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8.png"  /><Relationship Id="rId11" Type="http://schemas.openxmlformats.org/officeDocument/2006/relationships/image" Target="../media/image19.jpeg"  /><Relationship Id="rId2" Type="http://schemas.openxmlformats.org/officeDocument/2006/relationships/image" Target="../media/image1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jpe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https://arxiv.org/search/cs?searchtype=author&amp;query=Xie%2C+Q" TargetMode="External" /><Relationship Id="rId4" Type="http://schemas.openxmlformats.org/officeDocument/2006/relationships/hyperlink" Target="https://arxiv.org/search/cs?searchtype=author&amp;query=Luong%2C+M" TargetMode="External" /><Relationship Id="rId5" Type="http://schemas.openxmlformats.org/officeDocument/2006/relationships/hyperlink" Target="https://arxiv.org/search/cs?searchtype=author&amp;query=Hovy%2C+E" TargetMode="External" /><Relationship Id="rId6" Type="http://schemas.openxmlformats.org/officeDocument/2006/relationships/hyperlink" Target="https://arxiv.org/search/cs?searchtype=author&amp;query=Le%2C+Q+V" TargetMode="External" /><Relationship Id="rId7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https://arxiv.org/search/cs?searchtype=author&amp;query=Xie%2C+Q" TargetMode="External" /><Relationship Id="rId4" Type="http://schemas.openxmlformats.org/officeDocument/2006/relationships/hyperlink" Target="https://arxiv.org/search/cs?searchtype=author&amp;query=Luong%2C+M" TargetMode="External" /><Relationship Id="rId5" Type="http://schemas.openxmlformats.org/officeDocument/2006/relationships/hyperlink" Target="https://arxiv.org/search/cs?searchtype=author&amp;query=Hovy%2C+E" TargetMode="External" /><Relationship Id="rId6" Type="http://schemas.openxmlformats.org/officeDocument/2006/relationships/hyperlink" Target="https://arxiv.org/search/cs?searchtype=author&amp;query=Le%2C+Q+V" TargetMode="External" /><Relationship Id="rId7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chart" Target="../charts/char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6.jpeg"  /><Relationship Id="rId4" Type="http://schemas.openxmlformats.org/officeDocument/2006/relationships/image" Target="../media/image57.jpeg"  /><Relationship Id="rId5" Type="http://schemas.openxmlformats.org/officeDocument/2006/relationships/image" Target="../media/image58.jpeg"  /><Relationship Id="rId6" Type="http://schemas.openxmlformats.org/officeDocument/2006/relationships/image" Target="../media/image59.jpeg"  /><Relationship Id="rId7" Type="http://schemas.openxmlformats.org/officeDocument/2006/relationships/image" Target="../media/image60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6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image" Target="../media/image62.png"  /><Relationship Id="rId5" Type="http://schemas.openxmlformats.org/officeDocument/2006/relationships/image" Target="../media/image63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microsoft.com/office/2007/relationships/hdphoto" Target="../embeddings/oleObject2.wdp"  /><Relationship Id="rId4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9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2136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2491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ctr"/>
          <a:lstStyle/>
          <a:p>
            <a:pPr algn="ctr">
              <a:defRPr/>
            </a:pP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endParaRPr lang="en-US" altLang="ko-KR" sz="4000" b="1">
              <a:solidFill>
                <a:schemeClr val="bg1"/>
              </a:solidFill>
              <a:latin typeface="Roboto"/>
            </a:endParaRPr>
          </a:p>
          <a:p>
            <a:pPr algn="ctr">
              <a:defRPr/>
            </a:pPr>
            <a:r>
              <a:rPr lang="en-US" altLang="ko-KR" sz="4000" b="1" i="0">
                <a:solidFill>
                  <a:schemeClr val="bg1"/>
                </a:solidFill>
                <a:effectLst/>
                <a:latin typeface="Roboto"/>
              </a:rPr>
              <a:t>Face Shape Classification Model Using </a:t>
            </a: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4000" b="1" i="0">
                <a:solidFill>
                  <a:schemeClr val="bg1"/>
                </a:solidFill>
                <a:effectLst/>
                <a:latin typeface="Roboto"/>
              </a:rPr>
              <a:t>Semi-Supervised Learning &amp; </a:t>
            </a: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Roboto"/>
              </a:rPr>
              <a:t>B</a:t>
            </a:r>
            <a:r>
              <a:rPr lang="en-US" altLang="ko-KR" sz="4000" b="1" i="0">
                <a:solidFill>
                  <a:schemeClr val="bg1"/>
                </a:solidFill>
                <a:effectLst/>
                <a:latin typeface="Roboto"/>
              </a:rPr>
              <a:t>uilding and Deploying </a:t>
            </a: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4000" b="1" i="0">
                <a:solidFill>
                  <a:schemeClr val="bg1"/>
                </a:solidFill>
                <a:effectLst/>
                <a:latin typeface="Roboto"/>
              </a:rPr>
              <a:t>Web with Flask</a:t>
            </a: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0469" y="5251870"/>
            <a:ext cx="42315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1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팀 일기예보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팀장 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: 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박영범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팀원 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: 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권승현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김예진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김호준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최상준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074" y="4642054"/>
            <a:ext cx="5059516" cy="19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Colab: </a:t>
            </a:r>
            <a:r>
              <a:rPr lang="en-US" altLang="ko-KR" sz="1500">
                <a:hlinkClick r:id="rId3"/>
              </a:rPr>
              <a:t>https://colab.research.google.com/drive/1YgDar7JktLgLN9xlh7toQcjpYwC1udmz?usp=sharing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Notion: </a:t>
            </a:r>
            <a:r>
              <a:rPr lang="en-US" altLang="ko-KR" sz="1500">
                <a:hlinkClick r:id="rId4"/>
              </a:rPr>
              <a:t>https://www.notion.so/1-fafe8e79330e4043936503732d416ef2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Github: </a:t>
            </a:r>
            <a:r>
              <a:rPr lang="en-US" altLang="ko-KR" sz="1500">
                <a:hlinkClick r:id="rId5"/>
              </a:rPr>
              <a:t>https://github.com/1team1768/1team</a:t>
            </a:r>
            <a:r>
              <a:rPr lang="en-US" altLang="ko-KR" sz="1500"/>
              <a:t> 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9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개발</a:t>
            </a:r>
            <a:endParaRPr lang="en-US" altLang="ko-KR" sz="3600" b="1" i="1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3141" y="1388790"/>
            <a:ext cx="4136314" cy="4476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Microsoft GothicNeo"/>
                <a:ea typeface="Microsoft GothicNeo"/>
                <a:cs typeface="Microsoft GothicNeo"/>
              </a:rPr>
              <a:t>3.1 </a:t>
            </a:r>
            <a:r>
              <a:rPr lang="ko-KR" altLang="en-US" sz="3200" b="1">
                <a:latin typeface="Microsoft GothicNeo"/>
                <a:ea typeface="Microsoft GothicNeo"/>
                <a:cs typeface="Microsoft GothicNeo"/>
              </a:rPr>
              <a:t>모델</a:t>
            </a:r>
            <a:endParaRPr lang="ko-KR" altLang="en-US" sz="32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3.1.1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모델</a:t>
            </a: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&amp;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시각화 개발 도구 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3.1.2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모델 설계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 -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사용 알고리즘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 -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적용 방안 및 순서도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3.1.3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모델 구현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3.1.4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모델의 결과 및 평가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endParaRPr lang="en-US" altLang="ko-KR" sz="32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3200" b="1">
                <a:latin typeface="Microsoft GothicNeo"/>
                <a:ea typeface="Microsoft GothicNeo"/>
                <a:cs typeface="Microsoft GothicNeo"/>
              </a:rPr>
              <a:t>3.2 </a:t>
            </a:r>
            <a:r>
              <a:rPr lang="ko-KR" altLang="en-US" sz="3200" b="1">
                <a:latin typeface="Microsoft GothicNeo"/>
                <a:ea typeface="Microsoft GothicNeo"/>
                <a:cs typeface="Microsoft GothicNeo"/>
              </a:rPr>
              <a:t>시각화</a:t>
            </a:r>
            <a:endParaRPr lang="ko-KR" altLang="en-US" sz="32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3.2.1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웹 페이지 설명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2000" b="1">
                <a:latin typeface="Microsoft GothicNeo"/>
                <a:ea typeface="Microsoft GothicNeo"/>
                <a:cs typeface="Microsoft GothicNeo"/>
              </a:rPr>
              <a:t> 3.2.2</a:t>
            </a:r>
            <a:r>
              <a:rPr lang="ko-KR" altLang="en-US" sz="2000" b="1">
                <a:latin typeface="Microsoft GothicNeo"/>
                <a:ea typeface="Microsoft GothicNeo"/>
                <a:cs typeface="Microsoft GothicNeo"/>
              </a:rPr>
              <a:t> 웹 페이지 설명</a:t>
            </a:r>
            <a:endParaRPr lang="ko-KR" altLang="en-US" sz="2000" b="1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 sz="3200" b="1">
                <a:latin typeface="Microsoft GothicNeo"/>
                <a:ea typeface="Microsoft GothicNeo"/>
                <a:cs typeface="Microsoft GothicNeo"/>
              </a:rPr>
              <a:t>3.3</a:t>
            </a:r>
            <a:r>
              <a:rPr lang="ko-KR" altLang="en-US" sz="3200" b="1">
                <a:latin typeface="Microsoft GothicNeo"/>
                <a:ea typeface="Microsoft GothicNeo"/>
                <a:cs typeface="Microsoft GothicNeo"/>
              </a:rPr>
              <a:t> 시연</a:t>
            </a:r>
            <a:endParaRPr lang="ko-KR" altLang="en-US" sz="3200" b="1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3.1.1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모델</a:t>
            </a: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&amp;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 시각화 도구</a:t>
            </a:r>
            <a:endParaRPr lang="ko-KR" altLang="en-US" sz="3600" b="1" i="1">
              <a:solidFill>
                <a:srgbClr val="e9e6dd"/>
              </a:solidFill>
              <a:latin typeface="+mn-ea"/>
            </a:endParaRPr>
          </a:p>
        </p:txBody>
      </p:sp>
      <p:sp>
        <p:nvSpPr>
          <p:cNvPr id="14" name="사각형: 둥근 모서리 5"/>
          <p:cNvSpPr/>
          <p:nvPr/>
        </p:nvSpPr>
        <p:spPr>
          <a:xfrm>
            <a:off x="859502" y="1228447"/>
            <a:ext cx="1659962" cy="48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개발 도구</a:t>
            </a:r>
            <a:endParaRPr lang="ko-KR" altLang="en-US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5885234" y="2133121"/>
            <a:ext cx="0" cy="42579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5"/>
          <p:cNvSpPr/>
          <p:nvPr/>
        </p:nvSpPr>
        <p:spPr>
          <a:xfrm>
            <a:off x="6054520" y="1310368"/>
            <a:ext cx="1659962" cy="48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협업 도구</a:t>
            </a:r>
            <a:endParaRPr lang="ko-KR" altLang="en-US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0" name="Picture 2" descr="파이썬 – 코딩 테크닉 – gritmind &amp;amp; NLP"/>
          <p:cNvPicPr>
            <a:picLocks noChangeAspect="1" noChangeArrowheads="1"/>
          </p:cNvPicPr>
          <p:nvPr/>
        </p:nvPicPr>
        <p:blipFill rotWithShape="1">
          <a:blip r:embed="rId3"/>
          <a:srcRect l="7450" t="7530" r="7770" b="18160"/>
          <a:stretch>
            <a:fillRect/>
          </a:stretch>
        </p:blipFill>
        <p:spPr>
          <a:xfrm>
            <a:off x="443703" y="2105186"/>
            <a:ext cx="3266768" cy="1038364"/>
          </a:xfrm>
          <a:prstGeom prst="rect">
            <a:avLst/>
          </a:prstGeom>
          <a:noFill/>
        </p:spPr>
      </p:pic>
      <p:pic>
        <p:nvPicPr>
          <p:cNvPr id="41" name="Picture 4" descr="Tensorflow, 로고 무료 아이콘 의 Vector Logo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0470" y="3233125"/>
            <a:ext cx="2665803" cy="133290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80588" y="5648947"/>
            <a:ext cx="3920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Python 3.8              Flask 2.0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TensorFlow 2.8         Sklearn 1.0</a:t>
            </a:r>
            <a:endParaRPr lang="en-US" altLang="ko-KR"/>
          </a:p>
        </p:txBody>
      </p:sp>
      <p:pic>
        <p:nvPicPr>
          <p:cNvPr id="42" name="Picture 6" descr="깃허브 사용하기(중급자편). Git을 사용해서 클라우드를 쓰듯이 소스들을 업로드해서 저장하고 다른… | by 신동규 | Mediu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96000" y="2235284"/>
            <a:ext cx="2622350" cy="1193716"/>
          </a:xfrm>
          <a:prstGeom prst="rect">
            <a:avLst/>
          </a:prstGeom>
          <a:noFill/>
        </p:spPr>
      </p:pic>
      <p:pic>
        <p:nvPicPr>
          <p:cNvPr id="43" name="Picture 2" descr="Zoom Logo and Its History | LogoMyWay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59871" y="3693783"/>
            <a:ext cx="1985218" cy="799257"/>
          </a:xfrm>
          <a:prstGeom prst="rect">
            <a:avLst/>
          </a:prstGeom>
          <a:noFill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096000" y="4952496"/>
            <a:ext cx="3266332" cy="900793"/>
          </a:xfrm>
          <a:prstGeom prst="rect">
            <a:avLst/>
          </a:prstGeom>
          <a:noFill/>
        </p:spPr>
      </p:pic>
      <p:pic>
        <p:nvPicPr>
          <p:cNvPr id="45" name="Picture 6" descr="Google colab-2] 구글 코랩 개발환경 설정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174407" y="2235284"/>
            <a:ext cx="2700651" cy="1193716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3994" y="4564421"/>
            <a:ext cx="1985624" cy="875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50803" y="3429000"/>
            <a:ext cx="2293620" cy="1272540"/>
          </a:xfrm>
          <a:prstGeom prst="rect">
            <a:avLst/>
          </a:prstGeom>
        </p:spPr>
      </p:pic>
      <p:pic>
        <p:nvPicPr>
          <p:cNvPr id="3" name="그림 2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82443" y="2805754"/>
            <a:ext cx="2282917" cy="110788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3.1.2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설계 </a:t>
            </a:r>
            <a:r>
              <a:rPr lang="en-US" altLang="ko-KR" sz="3600" b="1" i="1" kern="0">
                <a:solidFill>
                  <a:srgbClr val="E9E6DD"/>
                </a:solidFill>
              </a:rPr>
              <a:t>-</a:t>
            </a:r>
            <a:r>
              <a:rPr lang="ko-KR" altLang="en-US" sz="3600" b="1" i="1" kern="0">
                <a:solidFill>
                  <a:srgbClr val="E9E6DD"/>
                </a:solidFill>
              </a:rPr>
              <a:t> 사용 알고리즘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9444" y="1444633"/>
            <a:ext cx="5327092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50" b="1" i="0">
                <a:solidFill>
                  <a:srgbClr val="000000"/>
                </a:solidFill>
                <a:effectLst/>
                <a:latin typeface="Lucida Grande"/>
              </a:rPr>
              <a:t>Self-training with Noisy Student improves ImageNet classification</a:t>
            </a:r>
          </a:p>
          <a:p>
            <a:pPr algn="l">
              <a:defRPr/>
            </a:pP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3"/>
              </a:rPr>
              <a:t>Qizhe Xie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4"/>
              </a:rPr>
              <a:t>Minh-Thang Luong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5"/>
              </a:rPr>
              <a:t>Eduard Hovy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6"/>
              </a:rPr>
              <a:t>Quoc V. Le</a:t>
            </a:r>
            <a:endParaRPr lang="en-US" altLang="ko-KR" sz="1050" b="0" i="0" u="none" strike="noStrike">
              <a:solidFill>
                <a:srgbClr val="000000"/>
              </a:solidFill>
              <a:effectLst/>
              <a:latin typeface="Lucida Grande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51500" y="3819511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4944" y="5262472"/>
            <a:ext cx="212490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논문에 쓰인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Noisy Student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알고리즘은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기준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ImageNet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SOTA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050" b="0" i="0" dirty="0">
                <a:solidFill>
                  <a:srgbClr val="202124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State-of-the-art</a:t>
            </a:r>
            <a:r>
              <a:rPr lang="en-US" altLang="ko-KR" sz="1050" b="0" i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달성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Freeform 11"/>
          <p:cNvSpPr>
            <a:spLocks noEditPoints="1"/>
          </p:cNvSpPr>
          <p:nvPr/>
        </p:nvSpPr>
        <p:spPr>
          <a:xfrm>
            <a:off x="5965894" y="399223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92069" y="4298243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4724" y="407934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6126" y="4082490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64945" y="4009030"/>
            <a:ext cx="212490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Enjoy your stylish business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and campus life with BIZCAM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21938" y="2130500"/>
            <a:ext cx="6048375" cy="2400300"/>
          </a:xfrm>
          <a:prstGeom prst="rect">
            <a:avLst/>
          </a:prstGeom>
        </p:spPr>
      </p:pic>
      <p:sp>
        <p:nvSpPr>
          <p:cNvPr id="4" name="화살표: 오른쪽 3"/>
          <p:cNvSpPr/>
          <p:nvPr/>
        </p:nvSpPr>
        <p:spPr>
          <a:xfrm>
            <a:off x="5076894" y="5399912"/>
            <a:ext cx="88900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96385" y="5080456"/>
            <a:ext cx="3536127" cy="127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근거에 따라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팀은 본 프로젝트에서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Noisy Student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알고리즘을 채택하여 사용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 얼굴형은 주관적인 영역이 크기 때문에 사람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labeling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지도 학습과 과정과 컴퓨터가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스스로 학습하는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self-training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하는 과정을 거쳐 주관성 배제에 초점을 두었음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C1DC2-AEF5-4036-87B6-8981F1DC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64945" y="3653017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3.1.2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설계 </a:t>
            </a:r>
            <a:r>
              <a:rPr lang="en-US" altLang="ko-KR" sz="3600" b="1" i="1" kern="0">
                <a:solidFill>
                  <a:srgbClr val="E9E6DD"/>
                </a:solidFill>
              </a:rPr>
              <a:t>-</a:t>
            </a:r>
            <a:r>
              <a:rPr lang="ko-KR" altLang="en-US" sz="3600" b="1" i="1" kern="0">
                <a:solidFill>
                  <a:srgbClr val="E9E6DD"/>
                </a:solidFill>
              </a:rPr>
              <a:t> 적용 방안 및 순서도</a:t>
            </a:r>
          </a:p>
        </p:txBody>
      </p:sp>
      <p:sp>
        <p:nvSpPr>
          <p:cNvPr id="13" name="사각형: 둥근 모서리 4"/>
          <p:cNvSpPr/>
          <p:nvPr/>
        </p:nvSpPr>
        <p:spPr>
          <a:xfrm>
            <a:off x="3820321" y="144300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 구축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7621975" y="1443005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훈련</a:t>
            </a:r>
          </a:p>
        </p:txBody>
      </p:sp>
      <p:sp>
        <p:nvSpPr>
          <p:cNvPr id="15" name="타원 14"/>
          <p:cNvSpPr/>
          <p:nvPr/>
        </p:nvSpPr>
        <p:spPr>
          <a:xfrm>
            <a:off x="2264944" y="2257249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4093" y="2250862"/>
            <a:ext cx="2786754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팀원들이 얼굴형에 따라서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각진 형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둥근 형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역삼각형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긴 형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계란형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 label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하는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1500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 구축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>
          <a:xfrm>
            <a:off x="2606284" y="2443695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50982" y="2759858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5048" y="2226024"/>
            <a:ext cx="2311577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model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ImageNet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weight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바탕으로 구축된 얼굴형 데이터셋을 학습하여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Transfer learning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생성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92988" y="3862704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Freeform 11"/>
          <p:cNvSpPr>
            <a:spLocks noEditPoints="1"/>
          </p:cNvSpPr>
          <p:nvPr/>
        </p:nvSpPr>
        <p:spPr>
          <a:xfrm>
            <a:off x="2637495" y="403429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50982" y="433942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7941" y="2468662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9" name="타원 28"/>
          <p:cNvSpPr/>
          <p:nvPr/>
        </p:nvSpPr>
        <p:spPr>
          <a:xfrm>
            <a:off x="2355878" y="5454735"/>
            <a:ext cx="889000" cy="889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5405" y="5241660"/>
            <a:ext cx="2827617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모델을 웹사이트에 배포하여 사용자의 얼굴 사진을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각진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둥근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역삼각형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긴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계란형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하나로 예측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Freeform 11"/>
          <p:cNvSpPr>
            <a:spLocks noEditPoints="1"/>
          </p:cNvSpPr>
          <p:nvPr/>
        </p:nvSpPr>
        <p:spPr>
          <a:xfrm>
            <a:off x="2651750" y="562471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AC8A68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20027" y="5968782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srgbClr val="AC8A68"/>
                </a:solidFill>
              </a:rPr>
              <a:t>Step.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3150" y="5586040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5407" y="5526799"/>
            <a:ext cx="2124909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Step. 2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 반복하여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 생성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264945" y="3512753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92988" y="5022101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44878" y="3700215"/>
            <a:ext cx="2885969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Transfer learning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된 모델을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모델로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Unlabeled-dataset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LFW-5590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5590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얼굴 데이터를 투입하여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 label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srgbClr val="21212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 label</a:t>
            </a:r>
            <a:r>
              <a:rPr lang="ko-KR" altLang="en-US" sz="1050">
                <a:solidFill>
                  <a:srgbClr val="21212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기존의 </a:t>
            </a:r>
            <a:r>
              <a:rPr lang="en-US" altLang="ko-KR" sz="1050">
                <a:solidFill>
                  <a:srgbClr val="21212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labeled</a:t>
            </a:r>
            <a:r>
              <a:rPr lang="ko-KR" altLang="en-US" sz="1050">
                <a:solidFill>
                  <a:srgbClr val="21212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된 학습 데이터를 합쳐서 새로운 훈련 데이터셋 생성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07770" y="413365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49730" y="3813704"/>
            <a:ext cx="265896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훈련 데이터셋을 통해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Student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모델로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하여 모델 학습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학습된 모델을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모델로 하여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Pseudo-label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앞선 과정 반복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2869A0-4BCF-419A-B4A7-7CBDE015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038255" y="5064842"/>
            <a:ext cx="8115490" cy="1379125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3.1.2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설계 </a:t>
            </a: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사용 알고리즘 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9444" y="1444633"/>
            <a:ext cx="5327092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50" b="1" i="0">
                <a:solidFill>
                  <a:srgbClr val="000000"/>
                </a:solidFill>
                <a:effectLst/>
                <a:latin typeface="Lucida Grande"/>
              </a:rPr>
              <a:t>Self-training with Noisy Student improves ImageNet classification</a:t>
            </a:r>
            <a:endParaRPr lang="en-US" altLang="ko-KR" sz="1050" b="1" i="0">
              <a:solidFill>
                <a:srgbClr val="000000"/>
              </a:solidFill>
              <a:effectLst/>
              <a:latin typeface="Lucida Grande"/>
            </a:endParaRPr>
          </a:p>
          <a:p>
            <a:pPr algn="l">
              <a:defRPr/>
            </a:pP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3"/>
              </a:rPr>
              <a:t>Qizhe Xie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4"/>
              </a:rPr>
              <a:t>Minh-Thang Luong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5"/>
              </a:rPr>
              <a:t>Eduard Hovy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6"/>
              </a:rPr>
              <a:t>Quoc V. Le</a:t>
            </a:r>
            <a:endParaRPr lang="en-US" altLang="ko-KR" sz="1050" b="0" i="0" u="none" strike="noStrike">
              <a:solidFill>
                <a:srgbClr val="000000"/>
              </a:solidFill>
              <a:effectLst/>
              <a:latin typeface="Lucida Grande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7462" y="5413367"/>
            <a:ext cx="174907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1. Labeled Dataset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으로 </a:t>
            </a: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Teacher Model 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훈련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/>
          <p:cNvSpPr/>
          <p:nvPr/>
        </p:nvSpPr>
        <p:spPr>
          <a:xfrm>
            <a:off x="1573863" y="5434805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7552" y="5360288"/>
            <a:ext cx="2297505" cy="78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2. Teacher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Model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에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Unlabeled Dataset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을 투입하여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pseudo-label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생성</a:t>
            </a:r>
            <a:endParaRPr lang="ko-KR" altLang="en-US" sz="105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027733" y="2101211"/>
            <a:ext cx="4591181" cy="2933700"/>
          </a:xfrm>
          <a:prstGeom prst="rect">
            <a:avLst/>
          </a:prstGeom>
          <a:noFill/>
        </p:spPr>
      </p:pic>
      <p:sp>
        <p:nvSpPr>
          <p:cNvPr id="29" name="화살표: 오른쪽 28"/>
          <p:cNvSpPr/>
          <p:nvPr/>
        </p:nvSpPr>
        <p:spPr>
          <a:xfrm>
            <a:off x="4361556" y="5413367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71241" y="5204726"/>
            <a:ext cx="2489055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3. pseudo-labeled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된 데이터셋과 기존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Teacher Model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 훈련에 사용된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labeled-dataset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을 합쳐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Student Model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 훈련에 사용될 데이터셋 구축</a:t>
            </a:r>
            <a:endParaRPr lang="ko-KR" altLang="en-US" sz="105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3" name="화살표: 오른쪽 32"/>
          <p:cNvSpPr/>
          <p:nvPr/>
        </p:nvSpPr>
        <p:spPr>
          <a:xfrm>
            <a:off x="7328566" y="5443640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856240" y="5107714"/>
            <a:ext cx="2297505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구축된 데이터셋으로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Student Model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훈련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훈련된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Student Model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을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Teacher Model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로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Unlabeled Dataset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을 투입하여 </a:t>
            </a:r>
            <a:r>
              <a:rPr lang="en-US" altLang="ko-KR" sz="1050">
                <a:latin typeface="Microsoft GothicNeo"/>
                <a:ea typeface="Microsoft GothicNeo"/>
                <a:cs typeface="Microsoft GothicNeo"/>
              </a:rPr>
              <a:t>pseudo-label </a:t>
            </a:r>
            <a:r>
              <a:rPr lang="ko-KR" altLang="en-US" sz="1050">
                <a:latin typeface="Microsoft GothicNeo"/>
                <a:ea typeface="Microsoft GothicNeo"/>
                <a:cs typeface="Microsoft GothicNeo"/>
              </a:rPr>
              <a:t>생성</a:t>
            </a:r>
            <a:endParaRPr lang="en-US" altLang="ko-KR" sz="105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5" name="화살표: 오른쪽 34"/>
          <p:cNvSpPr/>
          <p:nvPr/>
        </p:nvSpPr>
        <p:spPr>
          <a:xfrm>
            <a:off x="10101107" y="5453838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500392" y="5441002"/>
            <a:ext cx="174907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2 ~ 4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번 과정을 </a:t>
            </a: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n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회 반복하여 최종모델 생성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15" name="연결선: 꺾임 14"/>
          <p:cNvCxnSpPr>
            <a:stCxn id="34" idx="2"/>
            <a:endCxn id="5" idx="2"/>
          </p:cNvCxnSpPr>
          <p:nvPr/>
        </p:nvCxnSpPr>
        <p:spPr>
          <a:xfrm rot="5400000" flipH="1">
            <a:off x="6054562" y="3430260"/>
            <a:ext cx="232174" cy="5668688"/>
          </a:xfrm>
          <a:prstGeom prst="bentConnector3">
            <a:avLst>
              <a:gd name="adj1" fmla="val -98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98858" y="6375213"/>
            <a:ext cx="493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70c0"/>
                </a:solidFill>
              </a:rPr>
              <a:t>반복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3.1.3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64943" y="5427548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각각이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SCUT-FBP5500_v2.1</a:t>
            </a:r>
            <a:r>
              <a:rPr lang="ko-KR" altLang="en-US" sz="1200" b="0" i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데이터셋에서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각진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둥근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역삼각형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긴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계란형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 하나를 맡아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하여 각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당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300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개씩 분류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Labeled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된 훈련 데이터셋 구축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8776" y="2166317"/>
            <a:ext cx="4206224" cy="24988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9731" y="2141156"/>
            <a:ext cx="3053493" cy="24415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17A745-ABFB-4CE8-A057-84AC0ECC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3.1.3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구현</a:t>
            </a:r>
            <a:endParaRPr lang="ko-KR" altLang="en-US" sz="3600" b="1" i="1" kern="0">
              <a:solidFill>
                <a:srgbClr val="e9e6dd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4943" y="5427548"/>
            <a:ext cx="7567569" cy="361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300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개 씩 모은 데이터셋에서 깨지거나 인식이 불가능한 사진 파일들을 따로 검출하여 제거함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  <a:endParaRPr lang="en-US" altLang="ko-KR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727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이상 데이터셋 검출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871" y="2065030"/>
            <a:ext cx="5415935" cy="2727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6730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모듈을 활용하여 데이터셋 파이프라인 생성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세로 크기가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224,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배치 사이즈가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32,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Train : Validation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비율이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 : 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훈련용 데이터셋 생성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Import Dataset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9444" y="2228379"/>
            <a:ext cx="4726364" cy="24012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7408" y="2109559"/>
            <a:ext cx="2651734" cy="25200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2968BE-CF20-4B96-BD6B-1E71631E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64943" y="5427548"/>
            <a:ext cx="76621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Autotune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사용하여 훈련이 쉽게 데이터셋을 가공하여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1/255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층을 포함하고 있기 때문에 데이터셋 정규화는 진행하지 않는다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 Preprocessing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4265" y="2111870"/>
            <a:ext cx="6303883" cy="25766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C93843-91F8-4A26-AF87-CA494C71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036942" y="5276665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45941" y="5383317"/>
            <a:ext cx="76621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기존에 연구들을 보면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ConvNet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성능을 올리기 위해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scaling up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시도를 많이 했다는 것을 알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Scale-up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방법에는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망의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depth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늘리는 것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channel width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늘리는 것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이미지의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resolution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올리는 것이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세가지 방법에 대한 최적의 조합을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AutoML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통해 찾은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1957417" y="5079497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Base Model : EfficientNet-B7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156C4-E6C2-4A64-9B6B-E34B1077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842" y="2163277"/>
            <a:ext cx="5291555" cy="290012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D16A4-C789-43A9-8386-2C090932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9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2136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2491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ctr"/>
          <a:lstStyle/>
          <a:p>
            <a:pPr algn="ctr">
              <a:defRPr/>
            </a:pPr>
            <a:endParaRPr lang="en-US" altLang="ko-KR" sz="4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endParaRPr lang="en-US" altLang="ko-KR" sz="4000" b="1">
              <a:solidFill>
                <a:schemeClr val="bg1"/>
              </a:solidFill>
              <a:latin typeface="Roboto"/>
            </a:endParaRPr>
          </a:p>
          <a:p>
            <a:pPr algn="ctr">
              <a:defRPr/>
            </a:pPr>
            <a:r>
              <a:rPr lang="en-US" altLang="ko-KR" sz="2800" b="1" i="0">
                <a:solidFill>
                  <a:schemeClr val="bg1"/>
                </a:solidFill>
                <a:effectLst/>
                <a:latin typeface="Roboto"/>
              </a:rPr>
              <a:t>Face Shape Classification Model Using </a:t>
            </a:r>
            <a:endParaRPr lang="en-US" altLang="ko-KR" sz="28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2800" b="1" i="0">
                <a:solidFill>
                  <a:schemeClr val="bg1"/>
                </a:solidFill>
                <a:effectLst/>
                <a:latin typeface="Roboto"/>
              </a:rPr>
              <a:t>Semi-Supervised Learning &amp; </a:t>
            </a:r>
            <a:endParaRPr lang="en-US" altLang="ko-KR" sz="28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Roboto"/>
              </a:rPr>
              <a:t>B</a:t>
            </a:r>
            <a:r>
              <a:rPr lang="en-US" altLang="ko-KR" sz="2800" b="1" i="0">
                <a:solidFill>
                  <a:schemeClr val="bg1"/>
                </a:solidFill>
                <a:effectLst/>
                <a:latin typeface="Roboto"/>
              </a:rPr>
              <a:t>uilding and Deploying </a:t>
            </a:r>
            <a:endParaRPr lang="en-US" altLang="ko-KR" sz="28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en-US" altLang="ko-KR" sz="2800" b="1" i="0">
                <a:solidFill>
                  <a:schemeClr val="bg1"/>
                </a:solidFill>
                <a:effectLst/>
                <a:latin typeface="Roboto"/>
              </a:rPr>
              <a:t>Web with Flask</a:t>
            </a:r>
            <a:endParaRPr lang="en-US" altLang="ko-KR" sz="28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r>
              <a:rPr lang="ko-KR" altLang="en-US" sz="2000" b="1" i="0">
                <a:solidFill>
                  <a:schemeClr val="bg1"/>
                </a:solidFill>
                <a:effectLst/>
                <a:latin typeface="Roboto"/>
              </a:rPr>
              <a:t>프로젝트 기간</a:t>
            </a:r>
            <a:r>
              <a:rPr lang="en-US" altLang="ko-KR" sz="2000" b="1" i="0">
                <a:solidFill>
                  <a:schemeClr val="bg1"/>
                </a:solidFill>
                <a:effectLst/>
                <a:latin typeface="Roboto"/>
              </a:rPr>
              <a:t>:</a:t>
            </a:r>
            <a:r>
              <a:rPr lang="ko-KR" altLang="en-US" sz="2000" b="1" i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>
                <a:solidFill>
                  <a:schemeClr val="bg1"/>
                </a:solidFill>
                <a:effectLst/>
                <a:latin typeface="Roboto"/>
              </a:rPr>
              <a:t>2022.02.21</a:t>
            </a:r>
            <a:r>
              <a:rPr lang="ko-KR" altLang="en-US" sz="2000" b="1" i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>
                <a:solidFill>
                  <a:schemeClr val="bg1"/>
                </a:solidFill>
                <a:effectLst/>
                <a:latin typeface="Roboto"/>
              </a:rPr>
              <a:t>~</a:t>
            </a:r>
            <a:r>
              <a:rPr lang="ko-KR" altLang="en-US" sz="2000" b="1" i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>
                <a:solidFill>
                  <a:schemeClr val="bg1"/>
                </a:solidFill>
                <a:effectLst/>
                <a:latin typeface="Roboto"/>
              </a:rPr>
              <a:t>2022.03.24</a:t>
            </a:r>
            <a:endParaRPr lang="en-US" altLang="ko-KR" sz="2000" b="1" i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endParaRPr lang="en-US" altLang="ko-KR" sz="2000" b="1" i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4706" y="4684530"/>
            <a:ext cx="2985247" cy="39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61" y="3644081"/>
            <a:ext cx="5059517" cy="27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Work Team &amp; Member</a:t>
            </a:r>
            <a:endParaRPr lang="en-US" altLang="ko-KR" sz="2000" b="1"/>
          </a:p>
          <a:p>
            <a:pPr>
              <a:defRPr/>
            </a:pPr>
            <a:r>
              <a:rPr lang="en-US" altLang="ko-KR" sz="1500"/>
              <a:t>Team 1 </a:t>
            </a:r>
            <a:r>
              <a:rPr lang="ko-KR" altLang="en-US" sz="1500"/>
              <a:t>일기예보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팀장</a:t>
            </a:r>
            <a:r>
              <a:rPr lang="en-US" altLang="ko-KR" sz="1500"/>
              <a:t>: </a:t>
            </a:r>
            <a:r>
              <a:rPr lang="ko-KR" altLang="en-US" sz="1500"/>
              <a:t>박영범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팀원</a:t>
            </a:r>
            <a:r>
              <a:rPr lang="en-US" altLang="ko-KR" sz="1500"/>
              <a:t>:</a:t>
            </a:r>
            <a:r>
              <a:rPr lang="ko-KR" altLang="en-US" sz="1500"/>
              <a:t> 김호준</a:t>
            </a:r>
            <a:r>
              <a:rPr lang="en-US" altLang="ko-KR" sz="1500"/>
              <a:t>,</a:t>
            </a:r>
            <a:r>
              <a:rPr lang="ko-KR" altLang="en-US" sz="1500"/>
              <a:t> 권승현</a:t>
            </a:r>
            <a:r>
              <a:rPr lang="en-US" altLang="ko-KR" sz="1500"/>
              <a:t>,</a:t>
            </a:r>
            <a:r>
              <a:rPr lang="ko-KR" altLang="en-US" sz="1500"/>
              <a:t> 김예진</a:t>
            </a:r>
            <a:r>
              <a:rPr lang="en-US" altLang="ko-KR" sz="1500"/>
              <a:t>,</a:t>
            </a:r>
            <a:r>
              <a:rPr lang="ko-KR" altLang="en-US" sz="1500"/>
              <a:t> 최상준</a:t>
            </a:r>
            <a:endParaRPr lang="ko-KR" altLang="en-US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en-US" altLang="ko-KR" sz="2000" b="1"/>
              <a:t>Work schedule</a:t>
            </a:r>
            <a:endParaRPr lang="en-US" altLang="ko-KR" sz="2000" b="1"/>
          </a:p>
          <a:p>
            <a:pPr>
              <a:defRPr/>
            </a:pPr>
            <a:r>
              <a:rPr lang="en-US" altLang="ko-KR" sz="1500" b="0"/>
              <a:t>02.21~02.27:</a:t>
            </a:r>
            <a:r>
              <a:rPr lang="ko-KR" altLang="en-US" sz="1500" b="0"/>
              <a:t> 얼굴 정면 데이터 수집</a:t>
            </a:r>
            <a:r>
              <a:rPr lang="en-US" altLang="ko-KR" sz="1500" b="0"/>
              <a:t>,</a:t>
            </a:r>
            <a:r>
              <a:rPr lang="ko-KR" altLang="en-US" sz="1500" b="0"/>
              <a:t> 라벨링</a:t>
            </a:r>
            <a:r>
              <a:rPr lang="en-US" altLang="ko-KR" sz="1500" b="0"/>
              <a:t>(</a:t>
            </a:r>
            <a:r>
              <a:rPr lang="ko-KR" altLang="en-US" sz="1500" b="0"/>
              <a:t>전처리</a:t>
            </a:r>
            <a:r>
              <a:rPr lang="en-US" altLang="ko-KR" sz="1500" b="0"/>
              <a:t>)</a:t>
            </a:r>
            <a:endParaRPr lang="en-US" altLang="ko-KR" sz="1500" b="0"/>
          </a:p>
          <a:p>
            <a:pPr>
              <a:defRPr/>
            </a:pPr>
            <a:r>
              <a:rPr lang="en-US" altLang="ko-KR" sz="1500" b="0"/>
              <a:t>02.28~03.06:</a:t>
            </a:r>
            <a:r>
              <a:rPr lang="ko-KR" altLang="en-US" sz="1500" b="0"/>
              <a:t> 다중 분류 모델 구축</a:t>
            </a:r>
            <a:endParaRPr lang="ko-KR" altLang="en-US" sz="1500" b="0"/>
          </a:p>
          <a:p>
            <a:pPr>
              <a:defRPr/>
            </a:pPr>
            <a:r>
              <a:rPr lang="en-US" altLang="ko-KR" sz="1500" b="0"/>
              <a:t>03.07~03.13:</a:t>
            </a:r>
            <a:r>
              <a:rPr lang="ko-KR" altLang="en-US" sz="1500" b="0"/>
              <a:t> 웹 페이지 개설</a:t>
            </a:r>
            <a:endParaRPr lang="ko-KR" altLang="en-US" sz="1500" b="0"/>
          </a:p>
          <a:p>
            <a:pPr>
              <a:defRPr/>
            </a:pPr>
            <a:r>
              <a:rPr lang="en-US" altLang="ko-KR" sz="1500" b="0"/>
              <a:t>03.14~03.18:</a:t>
            </a:r>
            <a:r>
              <a:rPr lang="ko-KR" altLang="en-US" sz="1500" b="0"/>
              <a:t> 오류 수정</a:t>
            </a:r>
            <a:r>
              <a:rPr lang="en-US" altLang="ko-KR" sz="1500" b="0"/>
              <a:t>,</a:t>
            </a:r>
            <a:r>
              <a:rPr lang="ko-KR" altLang="en-US" sz="1500" b="0"/>
              <a:t> 발표 자료 제작</a:t>
            </a:r>
            <a:endParaRPr lang="ko-KR" altLang="en-US" sz="1500" b="0"/>
          </a:p>
          <a:p>
            <a:pPr>
              <a:defRPr/>
            </a:pPr>
            <a:r>
              <a:rPr lang="en-US" altLang="ko-KR" sz="1500" b="0"/>
              <a:t>03.21~03.23:</a:t>
            </a:r>
            <a:r>
              <a:rPr lang="ko-KR" altLang="en-US" sz="1500" b="0"/>
              <a:t> 추가 작업 기간</a:t>
            </a:r>
            <a:endParaRPr lang="ko-KR" altLang="en-US" sz="1500" b="0"/>
          </a:p>
        </p:txBody>
      </p:sp>
      <p:sp>
        <p:nvSpPr>
          <p:cNvPr id="13" name="직사각형 12"/>
          <p:cNvSpPr/>
          <p:nvPr/>
        </p:nvSpPr>
        <p:spPr>
          <a:xfrm>
            <a:off x="5897827" y="3392488"/>
            <a:ext cx="74956" cy="3465512"/>
          </a:xfrm>
          <a:prstGeom prst="rect">
            <a:avLst/>
          </a:prstGeom>
          <a:blipFill rotWithShape="1">
            <a:blip r:embed="rId3">
              <a:alphaModFix amt="32000"/>
            </a:blip>
            <a:tile tx="0" ty="0" sx="100000" sy="100000" flip="none" algn="tl"/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53736" y="3599834"/>
            <a:ext cx="4957098" cy="570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400" b="1">
                <a:latin typeface="Microsoft GothicNeo"/>
                <a:ea typeface="Microsoft GothicNeo"/>
                <a:cs typeface="Microsoft GothicNeo"/>
              </a:rPr>
              <a:t>Noisy Student 알고리즘을 사용한 준지도 학습 얼굴형 분류 </a:t>
            </a:r>
            <a:endParaRPr lang="ko-KR" altLang="en-US" sz="1400" b="1">
              <a:latin typeface="Microsoft GothicNeo"/>
              <a:ea typeface="Microsoft GothicNeo"/>
              <a:cs typeface="Microsoft GothicNeo"/>
            </a:endParaRPr>
          </a:p>
          <a:p>
            <a:pPr algn="ctr">
              <a:defRPr/>
            </a:pPr>
            <a:r>
              <a:rPr lang="ko-KR" altLang="en-US" sz="1400" b="1">
                <a:latin typeface="Microsoft GothicNeo"/>
                <a:ea typeface="Microsoft GothicNeo"/>
                <a:cs typeface="Microsoft GothicNeo"/>
              </a:rPr>
              <a:t>모델 개발과 이를 활요한 안경 추천 웹사이트 구축</a:t>
            </a:r>
            <a:endParaRPr lang="ko-KR" altLang="en-US" sz="1400" b="1">
              <a:latin typeface="Microsoft GothicNeo"/>
              <a:ea typeface="Microsoft GothicNeo"/>
              <a:cs typeface="Microsoft GothicNeo"/>
            </a:endParaRPr>
          </a:p>
        </p:txBody>
      </p:sp>
      <p:graphicFrame>
        <p:nvGraphicFramePr>
          <p:cNvPr id="15" name="차트 14"/>
          <p:cNvGraphicFramePr/>
          <p:nvPr/>
        </p:nvGraphicFramePr>
        <p:xfrm>
          <a:off x="6555657" y="4586749"/>
          <a:ext cx="5082459" cy="2271251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Weight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설정하고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마지막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layer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수에 맞게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units = 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Softmax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층을 추가하여 분류기능을 활성화 해준다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Including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옵션 또한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False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하여 상위층에 우리 팀의 데이터셋이 훈련 될 수 있도록 설정한다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1-2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Teacher Model Using Transfer Learning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0168" y="2088581"/>
            <a:ext cx="5283713" cy="2570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3881" y="2109217"/>
            <a:ext cx="4178846" cy="24744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A700C2-1721-422E-9E6B-F2FD71A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171495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sparse_categorical_accuracy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metrics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사용하여 분류모델의 정확도에 맞게 컴파일 해주고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Early callback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함수를 사용하여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Overfiting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방지한다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학습이 완료 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Transfer learning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0.7915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정확도를 갖는다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모델을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모델로 사용한다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07075" y="1148675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Model Fitting</a:t>
            </a:r>
            <a:endParaRPr lang="en-US" altLang="ko-KR" sz="1400" b="1" i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4262" y="2183877"/>
            <a:ext cx="5924137" cy="2456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18399" y="2275647"/>
            <a:ext cx="5002649" cy="213510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D3137F-6795-4F87-8CB6-CCEF7F2A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4" y="1174378"/>
            <a:ext cx="4019795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2-0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 Preprocessing self-tuning dataset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0083" y="2157971"/>
            <a:ext cx="3644290" cy="3030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8701" y="5256668"/>
            <a:ext cx="6266576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datasets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모듈을 활용하여 데이터셋 파이프라인 생성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가로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세로 크기가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224,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배치 사이즈가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32,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lfw_5590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기반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unlabeled dataset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생성한다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이때 생성된 데이터셋을 </a:t>
            </a:r>
            <a:r>
              <a:rPr lang="en-US" altLang="ko-KR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</a:t>
            </a:r>
            <a:r>
              <a:rPr lang="ko-KR" altLang="en-US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모델에 투입되어 </a:t>
            </a:r>
            <a:r>
              <a:rPr lang="en-US" altLang="ko-KR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Pseudo-labeled dataset</a:t>
            </a:r>
            <a:r>
              <a:rPr lang="ko-KR" altLang="en-US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구축한다</a:t>
            </a:r>
            <a:r>
              <a:rPr lang="en-US" altLang="ko-KR" sz="105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37731" y="3418057"/>
            <a:ext cx="4448175" cy="4667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0E7FB-5517-47F3-89A6-4AA5BBCC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해당 논문에 사용된 방법에 따라 컴퓨터에 의한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self-training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과정에서 확증편향이 발생 할 수 있기 때문에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노이즈를 추가한다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노이즈 추가 방법은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Teacher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모델 학습에는 노이즈를 추가하지 않고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Self-Tuning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 사용될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pseudo_dataset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data augmentation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기법을 적용하고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Student model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Dropout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을 추가하여 노이즈를 생성한다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  <a:endParaRPr lang="en-US" altLang="ko-KR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2-1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212121"/>
                </a:solidFill>
                <a:latin typeface="Roboto"/>
              </a:rPr>
              <a:t>Make Noise</a:t>
            </a:r>
            <a:endParaRPr lang="en-US" altLang="ko-KR" sz="1400" b="1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825" y="2381250"/>
            <a:ext cx="5086350" cy="20955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Self-Tuning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사용될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pseudo_dataset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만들어주는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함수를 생성한다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augmentation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함수 또한 생성하고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기존에 훈련에 사용된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labeled-data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생성된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pseudo-dataset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추가하여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 합쳐진 데이터셋을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shuffle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Pseudo-dataset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9671" y="2020586"/>
            <a:ext cx="3178949" cy="3020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62053" y="2214340"/>
            <a:ext cx="4939150" cy="25114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74FBD3-67E8-4B7B-B966-7C0404BA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같이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설정한다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Teacher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모델과는 다르게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dropout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층을 추가 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Student Model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4686" y="2089834"/>
            <a:ext cx="3933912" cy="257781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FB9698-1765-45C0-80EA-DCAD7882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27193" y="5350005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전에 구축한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Pseudo-dataset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으로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Student Model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을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Fitting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지금까지의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Step2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과정을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3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회 반복한다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  <a:endParaRPr lang="en-US" altLang="ko-KR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2-2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Student Model Fitting</a:t>
            </a:r>
            <a:endParaRPr lang="en-US" altLang="ko-KR" sz="1400" b="1" i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1998" y="2059425"/>
            <a:ext cx="8347046" cy="268297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189444" y="5359939"/>
            <a:ext cx="8516701" cy="1044673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11769" y="5600549"/>
            <a:ext cx="539675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정확도가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0.7915(Transfer Model) -&gt; 0.8062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상승한 것을 확인 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평가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946" y="2145014"/>
            <a:ext cx="5316107" cy="3227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15AB66-445F-46E9-A513-D03A47D6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3987" y="5453193"/>
            <a:ext cx="7567569" cy="90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Microsoft GothicNeo"/>
                <a:ea typeface="Microsoft GothicNeo"/>
                <a:cs typeface="Microsoft GothicNeo"/>
              </a:rPr>
              <a:t>SVM모델은 주어진 데이터가 어느 카테고리에 속할지 판단하는 이진 선형 분류 모델</a:t>
            </a:r>
            <a:endParaRPr lang="en-US" altLang="ko-KR" sz="1200" b="0" i="0">
              <a:solidFill>
                <a:srgbClr val="000000"/>
              </a:solidFill>
              <a:effectLst/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Microsoft GothicNeo"/>
                <a:ea typeface="Microsoft GothicNeo"/>
                <a:cs typeface="Microsoft GothicNeo"/>
              </a:rPr>
              <a:t>OvR(OvA) : one-versus-the rest,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Microsoft GothicNeo"/>
                <a:ea typeface="Microsoft GothicNeo"/>
                <a:cs typeface="Microsoft GothicNeo"/>
              </a:rPr>
              <a:t>클래스마다 이진 분류기를 만들어서 가장 높은 결정점수를 낸 클래스를 선택</a:t>
            </a:r>
            <a:endParaRPr lang="ko-KR" altLang="en-US" sz="1200" b="0" i="0">
              <a:solidFill>
                <a:srgbClr val="000000"/>
              </a:solidFill>
              <a:effectLst/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200" b="0" i="0">
              <a:solidFill>
                <a:srgbClr val="000000"/>
              </a:solidFill>
              <a:effectLst/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SVM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5922" y="2094711"/>
            <a:ext cx="4320156" cy="29092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3987" y="5256668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SVM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SVM : 0.4503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6594650" y="4152550"/>
            <a:ext cx="3237862" cy="633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SVM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9444" y="2259778"/>
            <a:ext cx="3638377" cy="2208623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D43B556-6FF9-436F-8804-72C430798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4" y="2258513"/>
            <a:ext cx="3781841" cy="1152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E6AA4A-EAA0-4D44-AA6B-62DB6599A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772" y="3446802"/>
            <a:ext cx="3810070" cy="102159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3D735D-1A3B-4725-89E9-36E9507D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i="1" kern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요약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5888" y="4274681"/>
            <a:ext cx="7860484" cy="227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이번 얼굴형 분류 모델 설계 프로젝트에서 우리 팀은 정확도를 더 높이기 위해 여러가지 시도를 하였으나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개와 고양이의 분류와 같은 확실한 기준점이 있는 분류가 아닌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“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얼굴형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＂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이란 다소 애매하고 주관적인 요소의 예측이기 때문에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정확도 상승에 한계가 있는 것으로 판단된다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예를 들면 좌측 사진을 보고 개와 고양이의 구별을 지시하면 모든 사람이 개라고 판단하는 반면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우측의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얼굴사진의 경우 얼굴형을 판단 할 때 사람에 따라 누구는 둥근 형으로 판단 할 수도 있고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누구는 계란형으로 판단 할 수도 있어 정확도가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100%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 가깝게 가는 것은 매우 실현하기 어려운 것으로 판단된다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따라서 이러한 점을 극복하기 위해 본 프로젝트에서 사람이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label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한 데이터셋 만을 가지고 모델을 학습시킨다면 데이터를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labeling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한 사람의 주관이 개입 될 가능성이 높기 때문에 컴퓨터 스스로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Self-training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을 하는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Semi-Supervised learning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기법을 사용하여 최대한 사람의 주관을 배제하고 컴퓨터의 계산 영역에서 학습이 이루어지게끔 설계하였다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264596" y="144701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09416" y="4188422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22053" y="839871"/>
            <a:ext cx="397785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Abstract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1026" name="Picture 2" descr="골든 리트리버 털빠짐과 성격, 단점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4596" y="1617077"/>
            <a:ext cx="3343868" cy="2071640"/>
          </a:xfrm>
          <a:prstGeom prst="rect">
            <a:avLst/>
          </a:prstGeom>
          <a:noFill/>
        </p:spPr>
      </p:pic>
      <p:pic>
        <p:nvPicPr>
          <p:cNvPr id="1028" name="Picture 4" descr="연예인 - YouTub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69348" y="1517821"/>
            <a:ext cx="2191430" cy="219143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397540" y="3811611"/>
            <a:ext cx="19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/>
              <a:t>&lt;</a:t>
            </a:r>
            <a:r>
              <a:rPr lang="ko-KR" altLang="en-US" sz="1050" b="1"/>
              <a:t>좌</a:t>
            </a:r>
            <a:r>
              <a:rPr lang="en-US" altLang="ko-KR" sz="1050" b="1"/>
              <a:t>: </a:t>
            </a:r>
            <a:r>
              <a:rPr lang="ko-KR" altLang="en-US" sz="1050" b="1"/>
              <a:t>개 사진</a:t>
            </a:r>
            <a:r>
              <a:rPr lang="en-US" altLang="ko-KR" sz="1050" b="1"/>
              <a:t>&gt;</a:t>
            </a:r>
            <a:endParaRPr lang="ko-KR" altLang="en-US" sz="1050" b="1"/>
          </a:p>
        </p:txBody>
      </p:sp>
      <p:sp>
        <p:nvSpPr>
          <p:cNvPr id="21" name="TextBox 20"/>
          <p:cNvSpPr txBox="1"/>
          <p:nvPr/>
        </p:nvSpPr>
        <p:spPr>
          <a:xfrm>
            <a:off x="7475988" y="3800862"/>
            <a:ext cx="19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/>
              <a:t>&lt;</a:t>
            </a:r>
            <a:r>
              <a:rPr lang="ko-KR" altLang="en-US" sz="1050" b="1"/>
              <a:t>우</a:t>
            </a:r>
            <a:r>
              <a:rPr lang="en-US" altLang="ko-KR" sz="1050" b="1"/>
              <a:t>: </a:t>
            </a:r>
            <a:r>
              <a:rPr lang="ko-KR" altLang="en-US" sz="1050" b="1"/>
              <a:t>얼굴형 예시</a:t>
            </a:r>
            <a:r>
              <a:rPr lang="en-US" altLang="ko-KR" sz="1050" b="1"/>
              <a:t>&gt;</a:t>
            </a:r>
            <a:endParaRPr lang="ko-KR" altLang="en-US" sz="1050" b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5326E-925C-4FF9-9BD9-1910D22B67A1}"/>
              </a:ext>
            </a:extLst>
          </p:cNvPr>
          <p:cNvSpPr txBox="1"/>
          <p:nvPr/>
        </p:nvSpPr>
        <p:spPr>
          <a:xfrm>
            <a:off x="2189444" y="2151987"/>
            <a:ext cx="18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VGGNet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E6DDB-C9E3-4520-984D-FDC524FA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22" y="2256788"/>
            <a:ext cx="4725349" cy="2622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7F8765-D77A-4184-A2A2-CB0398B46B1E}"/>
              </a:ext>
            </a:extLst>
          </p:cNvPr>
          <p:cNvSpPr txBox="1"/>
          <p:nvPr/>
        </p:nvSpPr>
        <p:spPr>
          <a:xfrm>
            <a:off x="2366755" y="5209575"/>
            <a:ext cx="735105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옥스퍼드 대학의 연구팀이 개발하였으며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2014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이미지넷 이미지 인식 대회에서 준우승을 한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AlexNet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유사한 모델이지만 병렬적 구조로 이뤄지진 않았다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층으로 구성된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AlexNet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달리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19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층으로 네트워크 깊이가 더 깊어 성능이 우수하다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8D618D-0884-4948-8C73-7A898C57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VGG16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VGG16 : 0.6352(Transfer model) -&gt; 0.7647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VGG16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7C958C-1B9B-45FA-A326-234CADBB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95" y="2153233"/>
            <a:ext cx="4866639" cy="239327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4CA5F0-495B-41F1-A32F-21DFEA9C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7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701" y="5101315"/>
            <a:ext cx="7567569" cy="118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ResNet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2015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년도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ILSVRC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에서 우승을 차지한 모델이다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CNN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은 이미지 분석 분야에서 뛰어난 성능을 보여줬는데 네트워크의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층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(Layer)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을 깊게 쌓으면 더 좋은 성능을 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하지만 어느 정도 이상 깊어진 네트워크는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vanishing/exploding gradient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문제로 인해 성능이 더 떨어졌는데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ResNet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residual learning(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잔차 신경망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을 통해 이러한 문제를 해결하였다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44" y="2151987"/>
            <a:ext cx="184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ResNet</a:t>
            </a: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5055683" y="-744918"/>
            <a:ext cx="1396975" cy="867241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ResNet50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ResNet50 : 0.7199(Transfer model) -&gt; 0.8005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ResNet50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58CC58-1BC0-4FC4-8583-61420176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696" y="2184726"/>
            <a:ext cx="4353145" cy="23669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9E995F-2859-47B1-88A0-97308BB8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MobileNet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depth-wise convolutions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이용하여 모델의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아키텍쳐를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구성하였으며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간단한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이용하여 지연시간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(latency)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정확도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(accuracy)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절충한다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Mobile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기기와 임베디드 비전 어플리케이션을 위한 효율적인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4D307-9010-4595-998F-710F6D3F239B}"/>
              </a:ext>
            </a:extLst>
          </p:cNvPr>
          <p:cNvSpPr txBox="1"/>
          <p:nvPr/>
        </p:nvSpPr>
        <p:spPr>
          <a:xfrm>
            <a:off x="2117726" y="2151987"/>
            <a:ext cx="18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MobileNet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15C5C1-8CC6-49CD-BD3D-432141BA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26" y="2151987"/>
            <a:ext cx="4882116" cy="286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60956D-737D-440B-8EF9-6116585A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최종 모델과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MobileNetV2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모델의 정확도 비교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최종 모델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: 0.8062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MobileNetV2 : 0.6808(Transfer model) -&gt; 0.7174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MobileNetV2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295" y="2166623"/>
            <a:ext cx="4716672" cy="23798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3.2.1</a:t>
            </a:r>
            <a:r>
              <a:rPr lang="ko-KR" altLang="en-US" sz="3600" b="1" i="1" kern="0">
                <a:solidFill>
                  <a:srgbClr val="E9E6DD"/>
                </a:solidFill>
              </a:rPr>
              <a:t> 웹 페이지 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2376640" y="133034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main</a:t>
            </a:r>
            <a:r>
              <a:rPr lang="ko-KR" altLang="en-US" sz="1400" b="1">
                <a:solidFill>
                  <a:prstClr val="white"/>
                </a:solidFill>
              </a:rPr>
              <a:t> 접속 시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635589" y="130985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photo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접속 시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686" y="1856880"/>
            <a:ext cx="4788675" cy="46733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7041" y="1855494"/>
            <a:ext cx="6043849" cy="45501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63655C-395E-4D27-9EBE-E603C97F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3.2.1</a:t>
            </a:r>
            <a:r>
              <a:rPr lang="ko-KR" altLang="en-US" sz="3600" b="1" i="1" kern="0">
                <a:solidFill>
                  <a:srgbClr val="E9E6DD"/>
                </a:solidFill>
              </a:rPr>
              <a:t> 웹 페이지 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2376640" y="133034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 사진 업로드 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635589" y="130985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얼굴형 판단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547" y="1902081"/>
            <a:ext cx="5190790" cy="47232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1" y="1880164"/>
            <a:ext cx="5748054" cy="483879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28BA7C-3896-4B30-AC1B-8176BE86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3.2.1</a:t>
            </a:r>
            <a:r>
              <a:rPr lang="ko-KR" altLang="en-US" sz="3600" b="1" i="1" kern="0">
                <a:solidFill>
                  <a:srgbClr val="E9E6DD"/>
                </a:solidFill>
              </a:rPr>
              <a:t> 웹 페이지 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2376640" y="133034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 그래프 확인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635589" y="130985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안경 추천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985" y="2002799"/>
            <a:ext cx="5876014" cy="45628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92656" y="2098302"/>
            <a:ext cx="5386542" cy="44947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8BE435-1B08-4D19-8637-1CC6CF3A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3.3 </a:t>
            </a:r>
            <a:r>
              <a:rPr lang="ko-KR" altLang="en-US" sz="3600" b="1" i="1" kern="0">
                <a:solidFill>
                  <a:srgbClr val="e9e6dd"/>
                </a:solidFill>
              </a:rPr>
              <a:t>시연 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9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Contents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929" y="1103422"/>
            <a:ext cx="10632141" cy="551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개요</a:t>
            </a:r>
            <a:endParaRPr lang="ko-KR" altLang="en-US" sz="2800" b="1">
              <a:solidFill>
                <a:srgbClr val="353535"/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/>
              <a:t>     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1.1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주제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  6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             1.2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목적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  6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수행 일정</a:t>
            </a:r>
            <a:endParaRPr lang="ko-KR" altLang="en-US" sz="2800" b="1">
              <a:solidFill>
                <a:srgbClr val="353535"/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/>
              <a:t>     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2.1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일정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  8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             2.2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역할분담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   9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개발</a:t>
            </a:r>
            <a:endParaRPr lang="ko-KR" altLang="en-US" sz="2800" b="1">
              <a:solidFill>
                <a:srgbClr val="353535"/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/>
              <a:t>     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3.1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모델 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---------- 11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             3.2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시각화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  35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en-US" altLang="ko-KR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결론</a:t>
            </a:r>
            <a:endParaRPr lang="ko-KR" altLang="en-US" sz="2800" b="1">
              <a:solidFill>
                <a:srgbClr val="353535"/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/>
              <a:t>                     -------------------------------------------------------</a:t>
            </a:r>
            <a:r>
              <a:rPr lang="ko-KR" altLang="en-US"/>
              <a:t> </a:t>
            </a:r>
            <a:r>
              <a:rPr lang="en-US" altLang="ko-KR"/>
              <a:t>---- 40</a:t>
            </a:r>
            <a:endParaRPr lang="en-US" altLang="ko-KR"/>
          </a:p>
          <a:p>
            <a:pPr lvl="0">
              <a:defRPr/>
            </a:pPr>
            <a:r>
              <a:rPr lang="en-US" altLang="ko-KR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2800" b="1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마무리</a:t>
            </a:r>
            <a:endParaRPr lang="ko-KR" altLang="en-US" sz="2800" b="1">
              <a:solidFill>
                <a:srgbClr val="353535"/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            5.1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한계점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---------------------------------------------------------------------- 42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            5.2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소감    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----------------------------------------------------------------------- 44</a:t>
            </a:r>
            <a:endParaRPr lang="ko-KR" altLang="en-US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9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결론</a:t>
            </a:r>
            <a:endParaRPr lang="ko-KR" altLang="en-US" sz="3600" b="1" i="1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4. 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결론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133652-7AD8-4088-B348-3EDF82331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782504"/>
              </p:ext>
            </p:extLst>
          </p:nvPr>
        </p:nvGraphicFramePr>
        <p:xfrm>
          <a:off x="718765" y="1369402"/>
          <a:ext cx="6907719" cy="221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2573">
                  <a:extLst>
                    <a:ext uri="{9D8B030D-6E8A-4147-A177-3AD203B41FA5}">
                      <a16:colId xmlns:a16="http://schemas.microsoft.com/office/drawing/2014/main" val="2314272098"/>
                    </a:ext>
                  </a:extLst>
                </a:gridCol>
                <a:gridCol w="2302573">
                  <a:extLst>
                    <a:ext uri="{9D8B030D-6E8A-4147-A177-3AD203B41FA5}">
                      <a16:colId xmlns:a16="http://schemas.microsoft.com/office/drawing/2014/main" val="3626109786"/>
                    </a:ext>
                  </a:extLst>
                </a:gridCol>
                <a:gridCol w="2302573">
                  <a:extLst>
                    <a:ext uri="{9D8B030D-6E8A-4147-A177-3AD203B41FA5}">
                      <a16:colId xmlns:a16="http://schemas.microsoft.com/office/drawing/2014/main" val="201116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base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Transfer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Final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67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EfficientNet-B7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0.7915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0.8062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24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0.4503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25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VGG16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0.6352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0.7647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1691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ResNet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0.7199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0.8005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9398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MobileNet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0.6808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0.7174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8714675"/>
                  </a:ext>
                </a:extLst>
              </a:tr>
            </a:tbl>
          </a:graphicData>
        </a:graphic>
      </p:graphicFrame>
      <p:sp>
        <p:nvSpPr>
          <p:cNvPr id="7" name="사각형: 둥근 모서리 1">
            <a:extLst>
              <a:ext uri="{FF2B5EF4-FFF2-40B4-BE49-F238E27FC236}">
                <a16:creationId xmlns:a16="http://schemas.microsoft.com/office/drawing/2014/main" id="{F212AEC7-A45F-49AE-84F3-7CD6D68E1659}"/>
              </a:ext>
            </a:extLst>
          </p:cNvPr>
          <p:cNvSpPr/>
          <p:nvPr/>
        </p:nvSpPr>
        <p:spPr>
          <a:xfrm>
            <a:off x="7819588" y="1242943"/>
            <a:ext cx="4067612" cy="2745397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우리는 정확도가 높은 얼굴형 분류 모델을 개발하기 위해 여러가지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모델들을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model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하여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Transfer learning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시킨 후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Semi-supervised learning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하였다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 결과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model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EfficientNet-B7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학습시킨 모델의 정확도가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0.8062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가장 높았다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39D851-DC2D-49AD-B627-C16C762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마무리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5.1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</a:t>
            </a:r>
          </a:p>
          <a:p>
            <a:pPr lvl="0">
              <a:defRPr/>
            </a:pP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5.2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F039C1-1D56-4D99-AA93-2B8FC21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5.1 </a:t>
            </a:r>
            <a:r>
              <a:rPr lang="ko-KR" altLang="en-US" sz="3600" b="1" i="1" kern="0">
                <a:solidFill>
                  <a:srgbClr val="e9e6dd"/>
                </a:solidFill>
              </a:rPr>
              <a:t>한계점 </a:t>
            </a:r>
            <a:r>
              <a:rPr lang="en-US" altLang="ko-KR" sz="3600" b="1" i="1" kern="0">
                <a:solidFill>
                  <a:srgbClr val="e9e6dd"/>
                </a:solidFill>
              </a:rPr>
              <a:t>1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8" name="사각형: 둥근 모서리 1"/>
          <p:cNvSpPr/>
          <p:nvPr/>
        </p:nvSpPr>
        <p:spPr>
          <a:xfrm>
            <a:off x="1214508" y="1589741"/>
            <a:ext cx="10332224" cy="4324675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7033" y="2449847"/>
            <a:ext cx="9270459" cy="18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모델의 정확도를 더 높이기 위해 여러가지 시도를 하였으나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개나 고양이 분류와 같은 확실한 기준점이 있는 분류가 아닌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‘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얼굴형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’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이란 다소 애매하고 주관적인 요소의 예측이기 때문에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정확도 상승에 한계가 있는 것으로 판단된다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예를 들면 개와 고양이의 구별은 모든 사람이 정확하게 판단하는 반면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얼굴형의 경우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1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팀 팀원인 권승현의 얼굴형을 판단 할 때 사람에 따라 누구는 둥근 형으로 판단 할 수도 있고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다른 사람은 계란형으로 판단 할 수도 있어 정확도가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100%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에 가깝게 가는 것은 매우 실현하기 어려운 것으로 판단된다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 </a:t>
            </a:r>
            <a:endParaRPr lang="ko-KR" altLang="en-US" sz="16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5.1 </a:t>
            </a:r>
            <a:r>
              <a:rPr lang="ko-KR" altLang="en-US" sz="3600" b="1" i="1" kern="0">
                <a:solidFill>
                  <a:srgbClr val="e9e6dd"/>
                </a:solidFill>
              </a:rPr>
              <a:t>한계점</a:t>
            </a:r>
            <a:r>
              <a:rPr lang="en-US" altLang="ko-KR" sz="3600" b="1" i="1" kern="0">
                <a:solidFill>
                  <a:srgbClr val="e9e6dd"/>
                </a:solidFill>
              </a:rPr>
              <a:t>2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395870" y="1291745"/>
            <a:ext cx="2642410" cy="3275239"/>
            <a:chOff x="395870" y="990444"/>
            <a:chExt cx="2642410" cy="32752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b="21770"/>
            <a:stretch>
              <a:fillRect/>
            </a:stretch>
          </p:blipFill>
          <p:spPr>
            <a:xfrm>
              <a:off x="395870" y="990444"/>
              <a:ext cx="2642410" cy="2855478"/>
            </a:xfrm>
            <a:prstGeom prst="rect">
              <a:avLst/>
            </a:prstGeom>
          </p:spPr>
        </p:pic>
        <p:sp>
          <p:nvSpPr>
            <p:cNvPr id="14" name="TextBox 3"/>
            <p:cNvSpPr txBox="1"/>
            <p:nvPr/>
          </p:nvSpPr>
          <p:spPr>
            <a:xfrm>
              <a:off x="1286739" y="3932634"/>
              <a:ext cx="872909" cy="333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before</a:t>
              </a:r>
              <a:endParaRPr lang="en-US" altLang="ko-KR" sz="1600"/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9314038" y="1011359"/>
            <a:ext cx="2712731" cy="5693307"/>
            <a:chOff x="9314038" y="1011359"/>
            <a:chExt cx="2712731" cy="5693307"/>
          </a:xfrm>
        </p:grpSpPr>
        <p:sp>
          <p:nvSpPr>
            <p:cNvPr id="4" name="TextBox 3"/>
            <p:cNvSpPr txBox="1"/>
            <p:nvPr/>
          </p:nvSpPr>
          <p:spPr>
            <a:xfrm>
              <a:off x="10401689" y="6365594"/>
              <a:ext cx="610485" cy="339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after</a:t>
              </a:r>
              <a:endParaRPr lang="en-US" altLang="ko-KR" sz="160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19209" y="1011359"/>
              <a:ext cx="2707560" cy="259981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14038" y="3555350"/>
              <a:ext cx="2696246" cy="2777258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 rot="0">
            <a:off x="6484771" y="1326692"/>
            <a:ext cx="2520432" cy="3341173"/>
            <a:chOff x="6465332" y="1346131"/>
            <a:chExt cx="2462115" cy="334117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465332" y="1346131"/>
              <a:ext cx="2462116" cy="2897382"/>
            </a:xfrm>
            <a:prstGeom prst="rect">
              <a:avLst/>
            </a:prstGeom>
          </p:spPr>
        </p:pic>
        <p:sp>
          <p:nvSpPr>
            <p:cNvPr id="18" name="TextBox 3"/>
            <p:cNvSpPr txBox="1"/>
            <p:nvPr/>
          </p:nvSpPr>
          <p:spPr>
            <a:xfrm>
              <a:off x="7261050" y="4354256"/>
              <a:ext cx="872909" cy="333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before</a:t>
              </a:r>
              <a:endParaRPr lang="en-US" altLang="ko-KR" sz="1600"/>
            </a:p>
          </p:txBody>
        </p:sp>
      </p:grpSp>
      <p:sp>
        <p:nvSpPr>
          <p:cNvPr id="19" name="TextBox 3"/>
          <p:cNvSpPr txBox="1"/>
          <p:nvPr/>
        </p:nvSpPr>
        <p:spPr>
          <a:xfrm>
            <a:off x="384675" y="5471410"/>
            <a:ext cx="6918367" cy="87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Open CV</a:t>
            </a: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기술을 사용하여 이미지 업로드시 안경을 씌워주는 모델을 </a:t>
            </a:r>
            <a:endParaRPr lang="ko-KR" altLang="en-US" sz="17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김호준 </a:t>
            </a:r>
            <a:r>
              <a:rPr lang="en-US" altLang="ko-KR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(TA)</a:t>
            </a: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이구현하였으나</a:t>
            </a:r>
            <a:r>
              <a:rPr lang="en-US" altLang="ko-KR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,</a:t>
            </a: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web</a:t>
            </a: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배포 진행 중 프로젝트 기한내에 맞춰 </a:t>
            </a:r>
            <a:endParaRPr lang="ko-KR" altLang="en-US" sz="17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  <a:p>
            <a:pPr lvl="0">
              <a:defRPr/>
            </a:pP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결과물을 출력하기에 시간적 한계가 있다고 판단하여 배포하지 않았음</a:t>
            </a:r>
            <a:r>
              <a:rPr lang="en-US" altLang="ko-KR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r>
              <a:rPr lang="ko-KR" altLang="en-US" sz="170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endParaRPr lang="ko-KR" altLang="en-US" sz="1700">
              <a:solidFill>
                <a:prstClr val="black">
                  <a:lumMod val="75000"/>
                  <a:lumOff val="25000"/>
                </a:prst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3341240" y="1787861"/>
            <a:ext cx="2628408" cy="3282277"/>
            <a:chOff x="3245989" y="1008870"/>
            <a:chExt cx="2628408" cy="328227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245989" y="1008870"/>
              <a:ext cx="2628408" cy="2843111"/>
            </a:xfrm>
            <a:prstGeom prst="rect">
              <a:avLst/>
            </a:prstGeom>
          </p:spPr>
        </p:pic>
        <p:sp>
          <p:nvSpPr>
            <p:cNvPr id="21" name="TextBox 3"/>
            <p:cNvSpPr txBox="1"/>
            <p:nvPr/>
          </p:nvSpPr>
          <p:spPr>
            <a:xfrm>
              <a:off x="4401716" y="3952075"/>
              <a:ext cx="610485" cy="339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after</a:t>
              </a:r>
              <a:endParaRPr lang="en-US" altLang="ko-KR" sz="160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1" animBg="1"/>
    </p:bld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5.2 </a:t>
            </a:r>
            <a:r>
              <a:rPr lang="ko-KR" altLang="en-US" sz="3600" b="1" i="1" kern="0">
                <a:solidFill>
                  <a:srgbClr val="e9e6dd"/>
                </a:solidFill>
              </a:rPr>
              <a:t>소감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4" name="사각형: 둥근 모서리 5"/>
          <p:cNvSpPr/>
          <p:nvPr/>
        </p:nvSpPr>
        <p:spPr>
          <a:xfrm>
            <a:off x="357350" y="12696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박영범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사각형: 둥근 모서리 5"/>
          <p:cNvSpPr/>
          <p:nvPr/>
        </p:nvSpPr>
        <p:spPr>
          <a:xfrm>
            <a:off x="4153380" y="12696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권승현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사각형: 둥근 모서리 5"/>
          <p:cNvSpPr/>
          <p:nvPr/>
        </p:nvSpPr>
        <p:spPr>
          <a:xfrm>
            <a:off x="357350" y="46270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김예진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사각형: 둥근 모서리 5"/>
          <p:cNvSpPr/>
          <p:nvPr/>
        </p:nvSpPr>
        <p:spPr>
          <a:xfrm>
            <a:off x="5493352" y="46270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김호준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5"/>
          <p:cNvSpPr/>
          <p:nvPr/>
        </p:nvSpPr>
        <p:spPr>
          <a:xfrm>
            <a:off x="8051260" y="1241613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최상준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848369" y="1351494"/>
            <a:ext cx="0" cy="2999647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955378" y="1417539"/>
            <a:ext cx="0" cy="2905611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493352" y="4443271"/>
            <a:ext cx="6251617" cy="0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411381" y="4627004"/>
            <a:ext cx="0" cy="1883471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32325" y="1723945"/>
            <a:ext cx="3768285" cy="263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처음으로 진행해본 멘토링 프로젝트이기에 어색한 감도 있었지만 멘토님의 적절한 멘토링과 필요한 부분을 지적해주신 강사님의 도움으로 짧은 시간안에 프로젝트를 마무리 할 수 있었던 것 같습니다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부족한 부분과 프로젝트의 진행에 대한 경험을 쌓아 유익한 시간이었습니다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endParaRPr lang="ko-KR" altLang="en-US" sz="16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5054" y="4498477"/>
            <a:ext cx="4609083" cy="15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멘토님과 선생님의 조언 하에 프로젝트의 방향성과 목적을 확실하게 정할 수 있어서 좋았고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프로젝트를 수행하기 위해 많은 자료를 찾아보고 적용하는 과정에서 실력이 많이 향상된 것 같습니다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endParaRPr lang="ko-KR" altLang="en-US" sz="1600"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7350" y="4443271"/>
            <a:ext cx="4906300" cy="0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7928" y="1689286"/>
            <a:ext cx="3420806" cy="2490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>
                <a:latin typeface="Microsoft GothicNeo"/>
                <a:ea typeface="Microsoft GothicNeo"/>
                <a:cs typeface="Microsoft GothicNeo"/>
              </a:rPr>
              <a:t>팀원들과 협업하면서 혼자보단 협동이 프로젝트시 긍정적인 방향과 더 좋은 결과물로 얻는다는 것을 배울 수 있었다</a:t>
            </a:r>
            <a:r>
              <a:rPr lang="en-US" altLang="ko-KR" sz="15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5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>
                <a:latin typeface="Microsoft GothicNeo"/>
                <a:ea typeface="Microsoft GothicNeo"/>
                <a:cs typeface="Microsoft GothicNeo"/>
              </a:rPr>
              <a:t>또한 부족한 실력이였지만 팀원들과 결과물에 대한 피드백을 진행 하면서 실력과</a:t>
            </a:r>
            <a:r>
              <a:rPr lang="en-US" altLang="ko-KR" sz="1500">
                <a:latin typeface="Microsoft GothicNeo"/>
                <a:ea typeface="Microsoft GothicNeo"/>
                <a:cs typeface="Microsoft GothicNeo"/>
              </a:rPr>
              <a:t>,</a:t>
            </a:r>
            <a:r>
              <a:rPr lang="ko-KR" altLang="en-US" sz="1500">
                <a:latin typeface="Microsoft GothicNeo"/>
                <a:ea typeface="Microsoft GothicNeo"/>
                <a:cs typeface="Microsoft GothicNeo"/>
              </a:rPr>
              <a:t> 생각의 시야를 좀 더 넓게 볼 수 있게된거 같아 좋은 경험이 되었다 </a:t>
            </a:r>
            <a:r>
              <a:rPr lang="en-US" altLang="ko-KR" sz="15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5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4420" y="1717278"/>
            <a:ext cx="3627265" cy="26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프로젝트를 여러 번 진행 해왔지만 할 때마다 쉽지 않다는 것을 느꼈습니다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 정말 중간에 포기하고 싶었지만 믿음직한 팀원들 덕분에 포기하지 않고 프로젝트를 끝마칠 수 있었습니다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 부족한 팀장을 믿고 일정을 성실히 수행해 준 팀원들에게 감사하단 인사를 전하고 싶습니다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altLang="ko-KR" sz="16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870" y="4984608"/>
            <a:ext cx="4445541" cy="15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멘토링을 통해 프로젝트에 대해 다양한 관점으로 접근할 수 있어서 좋았습니다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프로젝트를 더 잘 수행하기 위해 많은 것들을 찾아보며 공부가 많이 되었습니다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endParaRPr lang="ko-KR" altLang="en-US" sz="16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5.2 </a:t>
            </a:r>
            <a:r>
              <a:rPr lang="ko-KR" altLang="en-US" sz="3600" b="1" i="1" kern="0">
                <a:solidFill>
                  <a:srgbClr val="e9e6dd"/>
                </a:solidFill>
              </a:rPr>
              <a:t>자료 출처</a:t>
            </a:r>
            <a:endParaRPr lang="ko-KR" altLang="en-US" sz="3600" b="1" i="1" kern="0">
              <a:solidFill>
                <a:srgbClr val="e9e6dd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46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923" y="1238926"/>
            <a:ext cx="11620634" cy="524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111173" y="1650663"/>
            <a:ext cx="4320000" cy="432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Thank You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i="1" dirty="0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4" name="그래픽 3" descr="웃는 얼굴(윤곽선) 단색으로 채워진">
            <a:extLst>
              <a:ext uri="{FF2B5EF4-FFF2-40B4-BE49-F238E27FC236}">
                <a16:creationId xmlns:a16="http://schemas.microsoft.com/office/drawing/2014/main" id="{5E4ACCDE-CE3D-4965-855F-D78835653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1522" y="3810663"/>
            <a:ext cx="914400" cy="914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755268-6FA0-4771-B3C2-4EF1C5FD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1. </a:t>
            </a:r>
            <a:r>
              <a:rPr lang="ko-KR" altLang="en-US" sz="44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개요</a:t>
            </a:r>
            <a:endParaRPr lang="en-US" altLang="ko-KR" sz="4400" b="1" i="1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1.1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</a:t>
            </a:r>
          </a:p>
          <a:p>
            <a:pPr lvl="0">
              <a:defRPr/>
            </a:pP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endParaRPr lang="en-US" altLang="ko-KR" sz="3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r>
              <a:rPr lang="en-US" altLang="ko-KR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1.2 </a:t>
            </a:r>
            <a:r>
              <a: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58FFFB-557E-4C6D-9634-E635FBB2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882242" y="3913963"/>
            <a:ext cx="10427516" cy="247859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1. </a:t>
            </a:r>
            <a:r>
              <a:rPr lang="ko-KR" altLang="en-US" sz="3600" b="1" i="1" kern="0">
                <a:solidFill>
                  <a:srgbClr val="e9e6dd"/>
                </a:solidFill>
              </a:rPr>
              <a:t>개요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1410032" y="1302038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주제</a:t>
            </a:r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14" name="사각형: 둥근 모서리 5"/>
          <p:cNvSpPr/>
          <p:nvPr/>
        </p:nvSpPr>
        <p:spPr>
          <a:xfrm>
            <a:off x="1410032" y="3969412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01096" y="3633430"/>
            <a:ext cx="9989808" cy="504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37765" y="1991879"/>
            <a:ext cx="8785411" cy="81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2400" b="1">
                <a:latin typeface="Microsoft GothicNeo"/>
                <a:ea typeface="Microsoft GothicNeo"/>
                <a:cs typeface="Microsoft GothicNeo"/>
              </a:rPr>
              <a:t>Noisy Student 알고리즘을 사용한 준지도 학습 얼굴형 분류 </a:t>
            </a:r>
            <a:endParaRPr lang="ko-KR" altLang="en-US" sz="2400" b="1">
              <a:latin typeface="Microsoft GothicNeo"/>
              <a:ea typeface="Microsoft GothicNeo"/>
              <a:cs typeface="Microsoft GothicNeo"/>
            </a:endParaRPr>
          </a:p>
          <a:p>
            <a:pPr algn="ctr">
              <a:defRPr/>
            </a:pPr>
            <a:r>
              <a:rPr lang="ko-KR" altLang="en-US" sz="2400" b="1">
                <a:latin typeface="Microsoft GothicNeo"/>
                <a:ea typeface="Microsoft GothicNeo"/>
                <a:cs typeface="Microsoft GothicNeo"/>
              </a:rPr>
              <a:t>모델 개발과 이를 활요한 안경 추천 웹사이트 구축</a:t>
            </a:r>
            <a:endParaRPr lang="ko-KR" altLang="en-US" sz="2400" b="1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9452" y="4364748"/>
            <a:ext cx="9990306" cy="203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 사람의 얼굴형은 객관적인 판단이 힘들기 때문에 사람이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labeling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한 데이터셋과 컴퓨터가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self-training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한 데이터셋으로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pre-trained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모델을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semi-supervised learning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시켜 주관성을 배제시킨 얼굴형 분류 모델을 개발한다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. </a:t>
            </a:r>
            <a:endParaRPr lang="en-US" altLang="ko-KR" sz="17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사용자가 사진을 업로드하면 모델이 어떤 얼굴형인지 분류하고 추천 안경테를 사진 위에 적용시키는 웹 서비스를 구축하여 사용자가 쉽고 빠르게 본인 얼굴에 어울리는 안경테를 추천 받을 수 있게 한다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. </a:t>
            </a:r>
            <a:endParaRPr lang="ko-KR" altLang="en-US" sz="17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수행일정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2.1 </a:t>
            </a:r>
            <a:r>
              <a:rPr lang="ko-KR" altLang="en-US" sz="3200" b="1" dirty="0">
                <a:latin typeface="+mj-ea"/>
                <a:ea typeface="+mj-ea"/>
              </a:rPr>
              <a:t>일정</a:t>
            </a:r>
          </a:p>
          <a:p>
            <a:pPr lvl="0">
              <a:defRPr/>
            </a:pPr>
            <a:endParaRPr lang="en-US" altLang="ko-KR" sz="3200" b="1" dirty="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200" b="1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2.2 </a:t>
            </a:r>
            <a:r>
              <a:rPr lang="ko-KR" altLang="en-US" sz="3200" b="1" dirty="0">
                <a:latin typeface="+mj-ea"/>
                <a:ea typeface="+mj-ea"/>
              </a:rPr>
              <a:t>역할분담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35C4CA-2619-47C1-B007-28FF5818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74D098-247B-465F-9F30-AF79B9337A5A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C5D3B-158A-4CB0-97C7-0A8180FC65AB}"/>
              </a:ext>
            </a:extLst>
          </p:cNvPr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17D1F6-F727-409F-8313-6CCC5B5ECFCD}"/>
              </a:ext>
            </a:extLst>
          </p:cNvPr>
          <p:cNvCxnSpPr>
            <a:cxnSpLocks/>
          </p:cNvCxnSpPr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B52DEE-E201-40DA-8B94-7A1BBE47C633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rtlCol="0" anchor="t"/>
          <a:lstStyle/>
          <a:p>
            <a:pPr lvl="1" latinLnBrk="0">
              <a:lnSpc>
                <a:spcPct val="150000"/>
              </a:lnSpc>
              <a:defRPr/>
            </a:pPr>
            <a:endParaRPr lang="ko-KR" altLang="en-US" dirty="0">
              <a:solidFill>
                <a:srgbClr val="E9E6DD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92056"/>
              </p:ext>
            </p:extLst>
          </p:nvPr>
        </p:nvGraphicFramePr>
        <p:xfrm>
          <a:off x="1900304" y="1365959"/>
          <a:ext cx="9901675" cy="51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2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TUE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WED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FRI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SAT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2.21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51924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9029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EB809E-2EA3-4B50-8974-F3DA9E251527}"/>
              </a:ext>
            </a:extLst>
          </p:cNvPr>
          <p:cNvSpPr/>
          <p:nvPr/>
        </p:nvSpPr>
        <p:spPr>
          <a:xfrm>
            <a:off x="390021" y="1714726"/>
            <a:ext cx="14657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</a:t>
            </a:r>
          </a:p>
          <a:p>
            <a:pPr algn="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02,03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0010C-93E2-4544-A6F6-EE031DAFCE42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4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2.1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일정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DD47AD-8341-4592-920F-B885F1D2BEBB}"/>
              </a:ext>
            </a:extLst>
          </p:cNvPr>
          <p:cNvSpPr/>
          <p:nvPr/>
        </p:nvSpPr>
        <p:spPr>
          <a:xfrm>
            <a:off x="1900303" y="3758188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D04CE-99D1-41AD-90C9-C66FB352741C}"/>
              </a:ext>
            </a:extLst>
          </p:cNvPr>
          <p:cNvSpPr txBox="1"/>
          <p:nvPr/>
        </p:nvSpPr>
        <p:spPr>
          <a:xfrm>
            <a:off x="1855750" y="2594074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얼굴 정면 데이터 수집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라벨링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(22.02.21~22.02.27)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9C039D-4955-442A-B68A-E75365299569}"/>
              </a:ext>
            </a:extLst>
          </p:cNvPr>
          <p:cNvSpPr/>
          <p:nvPr/>
        </p:nvSpPr>
        <p:spPr>
          <a:xfrm>
            <a:off x="1900304" y="2888243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63F9A-3F2F-403D-A90A-8DD5410DE1F2}"/>
              </a:ext>
            </a:extLst>
          </p:cNvPr>
          <p:cNvSpPr txBox="1"/>
          <p:nvPr/>
        </p:nvSpPr>
        <p:spPr>
          <a:xfrm>
            <a:off x="2186563" y="3460986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다중 분류 모델 구축 및 성능 개선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(22.02.28~22.03.06)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4740D-8C65-4A5F-A8AB-728A35C82765}"/>
              </a:ext>
            </a:extLst>
          </p:cNvPr>
          <p:cNvSpPr txBox="1"/>
          <p:nvPr/>
        </p:nvSpPr>
        <p:spPr>
          <a:xfrm>
            <a:off x="2523789" y="4293755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웹 페이지 개발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(22.03.07~22.03.13)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3742532-2A90-4D5C-BBA7-13EC27E7E488}"/>
              </a:ext>
            </a:extLst>
          </p:cNvPr>
          <p:cNvSpPr/>
          <p:nvPr/>
        </p:nvSpPr>
        <p:spPr>
          <a:xfrm>
            <a:off x="1900302" y="4600654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5DE24-29B1-4A1B-8D31-2F678844648D}"/>
              </a:ext>
            </a:extLst>
          </p:cNvPr>
          <p:cNvSpPr txBox="1"/>
          <p:nvPr/>
        </p:nvSpPr>
        <p:spPr>
          <a:xfrm>
            <a:off x="2958292" y="5161951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오류 수정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발표 자료 제작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(22.03.14~22.03.20)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FBCA4D-CC5E-49B5-8345-8548A73AEFC3}"/>
              </a:ext>
            </a:extLst>
          </p:cNvPr>
          <p:cNvSpPr/>
          <p:nvPr/>
        </p:nvSpPr>
        <p:spPr>
          <a:xfrm>
            <a:off x="1900301" y="5426214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64317B-390B-40CE-BB0C-2B9832618FD9}"/>
              </a:ext>
            </a:extLst>
          </p:cNvPr>
          <p:cNvSpPr/>
          <p:nvPr/>
        </p:nvSpPr>
        <p:spPr>
          <a:xfrm>
            <a:off x="1900302" y="6293126"/>
            <a:ext cx="5658090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D8420-7407-4FF6-9CF8-006E9E7F7B88}"/>
              </a:ext>
            </a:extLst>
          </p:cNvPr>
          <p:cNvSpPr txBox="1"/>
          <p:nvPr/>
        </p:nvSpPr>
        <p:spPr>
          <a:xfrm>
            <a:off x="3412955" y="5992645"/>
            <a:ext cx="339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추가 작업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(22.03.21~22.03.24)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BB4BE-3379-4E6A-B62D-3C37DB98E53D}"/>
              </a:ext>
            </a:extLst>
          </p:cNvPr>
          <p:cNvSpPr txBox="1"/>
          <p:nvPr/>
        </p:nvSpPr>
        <p:spPr>
          <a:xfrm>
            <a:off x="7558392" y="5973609"/>
            <a:ext cx="339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발표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9C43B-A530-4A1F-9158-B4C427ED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0094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2.2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역할분담</a:t>
            </a:r>
            <a:endParaRPr lang="ko-KR" altLang="en-US" sz="3600" b="1" i="1">
              <a:solidFill>
                <a:srgbClr val="e9e6dd"/>
              </a:solidFill>
              <a:latin typeface="+mn-ea"/>
            </a:endParaRPr>
          </a:p>
        </p:txBody>
      </p:sp>
      <p:sp>
        <p:nvSpPr>
          <p:cNvPr id="43" name="모서리가 둥근 직사각형 50"/>
          <p:cNvSpPr/>
          <p:nvPr/>
        </p:nvSpPr>
        <p:spPr>
          <a:xfrm>
            <a:off x="5219542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김예진 </a:t>
            </a:r>
            <a:r>
              <a:rPr lang="en-US" altLang="ko-KR" sz="1600" b="1">
                <a:solidFill>
                  <a:srgbClr val="53585b"/>
                </a:solidFill>
              </a:rPr>
              <a:t>TA</a:t>
            </a:r>
            <a:endParaRPr lang="en-US" altLang="ko-KR" sz="1600" b="1">
              <a:solidFill>
                <a:srgbClr val="53585b"/>
              </a:solidFill>
            </a:endParaRPr>
          </a:p>
        </p:txBody>
      </p:sp>
      <p:sp>
        <p:nvSpPr>
          <p:cNvPr id="45" name="모서리가 둥근 직사각형 52"/>
          <p:cNvSpPr/>
          <p:nvPr/>
        </p:nvSpPr>
        <p:spPr>
          <a:xfrm>
            <a:off x="7490936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김호준 </a:t>
            </a:r>
            <a:r>
              <a:rPr lang="en-US" altLang="ko-KR" sz="1600" b="1">
                <a:solidFill>
                  <a:srgbClr val="53585b"/>
                </a:solidFill>
              </a:rPr>
              <a:t>TA</a:t>
            </a:r>
            <a:endParaRPr lang="en-US" altLang="ko-KR" sz="1600" b="1">
              <a:solidFill>
                <a:srgbClr val="53585b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49244" y="1791439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사진</a:t>
            </a:r>
            <a:r>
              <a:rPr lang="en-US" altLang="ko-KR">
                <a:solidFill>
                  <a:prstClr val="white"/>
                </a:solidFill>
              </a:rPr>
              <a:t>?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977868" y="1778492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206492" y="1816448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435116" y="1833381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663741" y="1816448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52"/>
          <p:cNvSpPr/>
          <p:nvPr/>
        </p:nvSpPr>
        <p:spPr>
          <a:xfrm>
            <a:off x="9723161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최상준 </a:t>
            </a:r>
            <a:r>
              <a:rPr lang="en-US" altLang="ko-KR" sz="1600" b="1">
                <a:solidFill>
                  <a:srgbClr val="53585b"/>
                </a:solidFill>
              </a:rPr>
              <a:t>DA</a:t>
            </a:r>
            <a:endParaRPr lang="en-US" altLang="ko-KR" sz="1600" b="1">
              <a:solidFill>
                <a:srgbClr val="53585b"/>
              </a:solidFill>
            </a:endParaRPr>
          </a:p>
        </p:txBody>
      </p:sp>
      <p:sp>
        <p:nvSpPr>
          <p:cNvPr id="25" name="모서리가 둥근 직사각형 48"/>
          <p:cNvSpPr/>
          <p:nvPr/>
        </p:nvSpPr>
        <p:spPr>
          <a:xfrm>
            <a:off x="741478" y="3591468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박영범 </a:t>
            </a:r>
            <a:r>
              <a:rPr lang="en-US" altLang="ko-KR" sz="1600" b="1">
                <a:solidFill>
                  <a:schemeClr val="dk1"/>
                </a:solidFill>
              </a:rPr>
              <a:t>PL</a:t>
            </a:r>
            <a:endParaRPr lang="en-US" altLang="ko-KR" sz="1600" b="1">
              <a:solidFill>
                <a:schemeClr val="dk1"/>
              </a:solidFill>
            </a:endParaRPr>
          </a:p>
        </p:txBody>
      </p:sp>
      <p:sp>
        <p:nvSpPr>
          <p:cNvPr id="26" name="모서리가 둥근 직사각형 50"/>
          <p:cNvSpPr/>
          <p:nvPr/>
        </p:nvSpPr>
        <p:spPr>
          <a:xfrm>
            <a:off x="3000714" y="3591468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권승현 </a:t>
            </a:r>
            <a:r>
              <a:rPr lang="en-US" altLang="ko-KR" sz="1600" b="1">
                <a:solidFill>
                  <a:srgbClr val="53585b"/>
                </a:solidFill>
              </a:rPr>
              <a:t>AA</a:t>
            </a:r>
            <a:endParaRPr lang="en-US" altLang="ko-KR" sz="1600" b="1">
              <a:solidFill>
                <a:srgbClr val="53585b"/>
              </a:solidFill>
            </a:endParaRPr>
          </a:p>
        </p:txBody>
      </p:sp>
      <p:sp>
        <p:nvSpPr>
          <p:cNvPr id="24" name="모서리가 둥근 직사각형 48"/>
          <p:cNvSpPr/>
          <p:nvPr/>
        </p:nvSpPr>
        <p:spPr>
          <a:xfrm>
            <a:off x="749244" y="405364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Project </a:t>
            </a:r>
            <a:endParaRPr kumimoji="0" lang="en-US" altLang="ko-KR" sz="150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Leader</a:t>
            </a:r>
            <a:endParaRPr kumimoji="0" lang="en-US" altLang="ko-KR" sz="150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7" name="모서리가 둥근 직사각형 48"/>
          <p:cNvSpPr/>
          <p:nvPr/>
        </p:nvSpPr>
        <p:spPr>
          <a:xfrm>
            <a:off x="3000714" y="404879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Application Architect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8" name="모서리가 둥근 직사각형 48"/>
          <p:cNvSpPr/>
          <p:nvPr/>
        </p:nvSpPr>
        <p:spPr>
          <a:xfrm>
            <a:off x="5219542" y="4070093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Technical Architect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9" name="모서리가 둥근 직사각형 48"/>
          <p:cNvSpPr/>
          <p:nvPr/>
        </p:nvSpPr>
        <p:spPr>
          <a:xfrm>
            <a:off x="7490936" y="4073177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Technical Architect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0" name="모서리가 둥근 직사각형 48"/>
          <p:cNvSpPr/>
          <p:nvPr/>
        </p:nvSpPr>
        <p:spPr>
          <a:xfrm>
            <a:off x="9765361" y="4079728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Data </a:t>
            </a:r>
            <a:endParaRPr kumimoji="0" lang="en-US" altLang="ko-KR" sz="150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Architect</a:t>
            </a:r>
            <a:endParaRPr kumimoji="0" lang="en-US" altLang="ko-KR" sz="150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238" y="4635435"/>
            <a:ext cx="2092452" cy="1382459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프로세스 총괄</a:t>
            </a:r>
            <a:endParaRPr lang="ko-KR" altLang="en-US" sz="1700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일정 관리</a:t>
            </a:r>
            <a:endParaRPr lang="ko-KR" altLang="en-US" sz="1700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(web)</a:t>
            </a:r>
            <a:endParaRPr lang="en-US" altLang="ko-KR" sz="1700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데이터 수집</a:t>
            </a:r>
            <a:endParaRPr lang="ko-KR" altLang="en-US" sz="1700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endParaRPr lang="en-US" altLang="ko-KR" sz="17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9209" y="4666157"/>
            <a:ext cx="1997178" cy="1128908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웹 기본 틀 설계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(web)</a:t>
            </a:r>
            <a:endParaRPr kumimoji="0" lang="en-US" altLang="ko-KR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HTML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작성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20096" y="4635435"/>
            <a:ext cx="1986936" cy="1138773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추가 데이터 수집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비교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   (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머신러닝 모델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)</a:t>
            </a:r>
            <a:endParaRPr kumimoji="0" lang="en-US" altLang="ko-KR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35116" y="4635435"/>
            <a:ext cx="2007420" cy="1382459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분류 모델 개발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개선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오류 수정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(web)</a:t>
            </a:r>
            <a:endParaRPr kumimoji="0" lang="en-US" altLang="ko-KR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42088" y="4635435"/>
            <a:ext cx="2343527" cy="1639635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분류 모델 개발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비교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  (pre-trained model)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700">
              <a:latin typeface="Microsoft GothicNeo"/>
              <a:ea typeface="Microsoft GothicNeo"/>
              <a:cs typeface="Microsoft GothicNeo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244" y="1763150"/>
            <a:ext cx="1692941" cy="166585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0706" y="1676600"/>
            <a:ext cx="2079574" cy="1899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7141" y="1575714"/>
            <a:ext cx="1918918" cy="1913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17485" y="1604046"/>
            <a:ext cx="1900039" cy="1933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77360" y="1630930"/>
            <a:ext cx="2018151" cy="195624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44538576-3682-4218-8146-87A4D018022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1891</ep:Words>
  <ep:PresentationFormat>와이드스크린</ep:PresentationFormat>
  <ep:Paragraphs>382</ep:Paragraphs>
  <ep:Slides>47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6_Office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2021-11-11T06:29:41.000</dcterms:created>
  <dc:creator>조현석</dc:creator>
  <cp:lastModifiedBy>권승현</cp:lastModifiedBy>
  <dcterms:modified xsi:type="dcterms:W3CDTF">2022-04-19T07:35:44.788</dcterms:modified>
  <cp:revision>95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